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3"/>
  </p:notesMasterIdLst>
  <p:sldIdLst>
    <p:sldId id="256" r:id="rId3"/>
    <p:sldId id="257" r:id="rId4"/>
    <p:sldId id="258" r:id="rId5"/>
    <p:sldId id="259" r:id="rId6"/>
    <p:sldId id="260" r:id="rId7"/>
    <p:sldId id="341" r:id="rId8"/>
    <p:sldId id="340" r:id="rId9"/>
    <p:sldId id="261" r:id="rId10"/>
    <p:sldId id="262" r:id="rId11"/>
    <p:sldId id="263" r:id="rId12"/>
    <p:sldId id="342" r:id="rId13"/>
    <p:sldId id="264" r:id="rId14"/>
    <p:sldId id="343" r:id="rId15"/>
    <p:sldId id="265" r:id="rId16"/>
    <p:sldId id="344" r:id="rId17"/>
    <p:sldId id="266" r:id="rId18"/>
    <p:sldId id="267" r:id="rId19"/>
    <p:sldId id="268" r:id="rId20"/>
    <p:sldId id="269" r:id="rId21"/>
    <p:sldId id="270" r:id="rId22"/>
    <p:sldId id="271" r:id="rId23"/>
    <p:sldId id="347" r:id="rId24"/>
    <p:sldId id="272" r:id="rId25"/>
    <p:sldId id="273" r:id="rId26"/>
    <p:sldId id="345" r:id="rId27"/>
    <p:sldId id="274" r:id="rId28"/>
    <p:sldId id="275" r:id="rId29"/>
    <p:sldId id="276" r:id="rId30"/>
    <p:sldId id="277" r:id="rId31"/>
    <p:sldId id="346" r:id="rId32"/>
    <p:sldId id="278" r:id="rId33"/>
    <p:sldId id="279" r:id="rId34"/>
    <p:sldId id="280" r:id="rId35"/>
    <p:sldId id="281" r:id="rId36"/>
    <p:sldId id="282" r:id="rId37"/>
    <p:sldId id="283" r:id="rId38"/>
    <p:sldId id="284" r:id="rId39"/>
    <p:sldId id="349" r:id="rId40"/>
    <p:sldId id="285" r:id="rId41"/>
    <p:sldId id="286" r:id="rId42"/>
    <p:sldId id="287" r:id="rId43"/>
    <p:sldId id="288" r:id="rId44"/>
    <p:sldId id="289" r:id="rId45"/>
    <p:sldId id="352" r:id="rId46"/>
    <p:sldId id="290" r:id="rId47"/>
    <p:sldId id="291" r:id="rId48"/>
    <p:sldId id="292" r:id="rId49"/>
    <p:sldId id="293" r:id="rId50"/>
    <p:sldId id="294" r:id="rId51"/>
    <p:sldId id="295" r:id="rId52"/>
    <p:sldId id="296" r:id="rId53"/>
    <p:sldId id="297" r:id="rId54"/>
    <p:sldId id="350" r:id="rId55"/>
    <p:sldId id="298" r:id="rId56"/>
    <p:sldId id="299" r:id="rId57"/>
    <p:sldId id="348" r:id="rId58"/>
    <p:sldId id="300" r:id="rId59"/>
    <p:sldId id="301" r:id="rId60"/>
    <p:sldId id="302" r:id="rId61"/>
    <p:sldId id="303" r:id="rId62"/>
    <p:sldId id="304" r:id="rId63"/>
    <p:sldId id="305" r:id="rId64"/>
    <p:sldId id="306" r:id="rId65"/>
    <p:sldId id="307" r:id="rId66"/>
    <p:sldId id="308" r:id="rId67"/>
    <p:sldId id="309" r:id="rId68"/>
    <p:sldId id="353" r:id="rId69"/>
    <p:sldId id="310" r:id="rId70"/>
    <p:sldId id="311" r:id="rId71"/>
    <p:sldId id="312" r:id="rId72"/>
    <p:sldId id="313" r:id="rId73"/>
    <p:sldId id="314" r:id="rId74"/>
    <p:sldId id="315" r:id="rId75"/>
    <p:sldId id="316" r:id="rId76"/>
    <p:sldId id="317" r:id="rId77"/>
    <p:sldId id="354" r:id="rId78"/>
    <p:sldId id="318" r:id="rId79"/>
    <p:sldId id="319" r:id="rId80"/>
    <p:sldId id="320" r:id="rId81"/>
    <p:sldId id="351" r:id="rId82"/>
    <p:sldId id="321" r:id="rId83"/>
    <p:sldId id="322" r:id="rId84"/>
    <p:sldId id="323" r:id="rId85"/>
    <p:sldId id="324" r:id="rId86"/>
    <p:sldId id="355" r:id="rId87"/>
    <p:sldId id="325" r:id="rId88"/>
    <p:sldId id="326" r:id="rId89"/>
    <p:sldId id="327" r:id="rId90"/>
    <p:sldId id="328" r:id="rId91"/>
    <p:sldId id="329" r:id="rId92"/>
    <p:sldId id="330" r:id="rId93"/>
    <p:sldId id="331" r:id="rId94"/>
    <p:sldId id="332" r:id="rId95"/>
    <p:sldId id="333" r:id="rId96"/>
    <p:sldId id="334" r:id="rId97"/>
    <p:sldId id="335" r:id="rId98"/>
    <p:sldId id="336" r:id="rId99"/>
    <p:sldId id="356" r:id="rId100"/>
    <p:sldId id="337" r:id="rId101"/>
    <p:sldId id="339" r:id="rId102"/>
  </p:sldIdLst>
  <p:sldSz cx="12192000" cy="6858000"/>
  <p:notesSz cx="6858000" cy="9144000"/>
  <p:custDataLst>
    <p:tags r:id="rId10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贾云宁" initials="贾" lastIdx="1" clrIdx="0"/>
  <p:cmAuthor id="1523703361" name="WPS_1692672368" initials="W"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8" Type="http://schemas.openxmlformats.org/officeDocument/2006/relationships/tags" Target="tags/tag1.xml"/><Relationship Id="rId107" Type="http://schemas.openxmlformats.org/officeDocument/2006/relationships/commentAuthors" Target="commentAuthors.xml"/><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notesMaster" Target="notesMasters/notesMaster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523703361" dt="2025-03-15T13:04:09.844" idx="1">
    <p:pos x="4796" y="1519"/>
    <p:text>并没有完成交给的任务，只是简单的翻译，后续还要继续提问。</p:text>
  </p:cm>
</p:cmLst>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3-15T12:51:00"/>
    </inkml:context>
    <inkml:brush xml:id="br0">
      <inkml:brushProperty name="width" value="0.0529194456206428" units="cm"/>
      <inkml:brushProperty name="height" value="0.0529194456206428" units="cm"/>
      <inkml:brushProperty name="color" value="#002060"/>
      <inkml:brushProperty name="ignorePressure" value="0"/>
    </inkml:brush>
  </inkml:definitions>
  <inkml:trace contextRef="#ctx0" brushRef="#br0">1189.048 1363.568 767,'3.600'-6.900'0,"0.552"-0.459"0,0.182 3.153 0,1.408 1.414-9,1.067 1.261 8,0.662 0.881 0,-0.167 0.487 0,6.363 1.126 0,-4.137 0.046 2,0.903 0.163-1,1.542 0.061-3,1.924-0.015 0,2.364-0.068-1,2.566-0.103 0,-0.588-0.225 3,1.709-0.100-3,10.113 0.040-2,4.679-0.158 0,-1.372-0.180 0,1.825-0.100 2,-3.195-0.107 0,1.225-0.058-2,12.516-0.035-3,2.804-0.062 3,-8.867 0.391 5,2.531 0.720 0,8.422 0.816-2,1.226 0.367-3,2.293 1.517-1,2.945 2.264 1,2.423 1.865 1,1.936 1.492 2,1.239 0.615 1,0.685-0.039-5,1.342 0.063 0,1.746 0.133 2,2.234 0.436 2,2.477 0.630 3,0.601 0.457 1,-0.764 0.311-6,7.442 1.072 0,-2.160-1.084 0,-19.328-3.566 0,-2.568-0.966 3,5.456 0.322 10,-1.713-0.369-2,3.301 0.159-1,-5.303-0.985 8,-14.361-1.282 0,-0.608 0.805-14,10.643 2.400 1,-1.760-0.091 21,-7.494-1.396-20,-2.015-0.656-2,-6.998-1.399 0,-2.022-0.625 1,1.584-0.185 2,-3.097-0.784 1,-2.229-0.722 3,-1.506-0.644 1,-1.486-0.558 3,-1.402-0.470 2,-1.275-0.385-9,-1.125-0.307-3,-0.966-0.237 1,-0.806-0.176 2,-0.938-0.124-1,-0.987-0.081 0,-0.693-0.047 0,-0.451-0.020-1,-0.257 0.000 0,-0.107 0.014 2,0.005 0.023-1,0.084 0.029-2,0.419 0.031 0,0.639 0.032 0,0.481 0.031-1,0.347 0.029 1,0.235 0.025-1,0.144 0.022-1,0.332 0.019 1,0.450 0.015 0,0.819 0.012 1,1.043 0.010 0,0.588 0.007-1,0.236 0.005 0,0.800 0.003-1,1.163 0.002 0,1.084 0.001-1,0.977 0.000 3,1.137 0.000 0,1.197-0.001-3,-0.182-0.001 0,-1.156-0.001 1,-0.169-0.001 1,0.542-0.001-1,-0.062-0.001 0,-0.489-0.001 0,-0.770-0.001 12,-0.933-0.001-12,-0.723 0.000 0,-0.540 0.000 1,-0.666 0.000 4,-0.725 0.000 1,-0.190 0.000-1,0.199 0.000-3,-0.334 0.000 0,-0.698 0.000 2,-0.666 0.000 0,-0.610 0.000-4,0.000 0.000 1,0.434 0.000 2,0.181 0.000 3,-0.009 0.000-3,0.683 0.000-1,1.142 0.000-2,0.049 0.000 0,-0.732 0.000 3,0.938 0.000-1,2.083 0.000-3,1.975 0.000 0,1.805 0.000 10,1.316-0.283-12,0.907-0.471 0,0.854-0.300 0,0.777-0.164 1,0.403-0.059 1,0.118 0.018 1,0.757 0.072 1,1.176 0.107 0,0.572 0.127 0,0.114 0.135 1,0.607 0.135 1,0.930 0.128-5,0.292 0.117 1,-0.177 0.104 3,1.170-0.452 2,2.075-0.827-5,0.948-0.513 0,0.101-0.265 5,0.883-0.076-2,1.399 0.062-6,6.881-0.101 0,0.736 0.284 7,-11.656 0.690 1,-0.375 0.202-6,5.313 0.070 1,-0.362 0.244 0,-0.687 0.222 3,-0.885 0.195 1,0.099 0.167 5,0.795 0.139-5,-0.090 0.113-2,-0.716 0.089 4,4.228 0.074-2,-1.450 0.059-4,-6.049 0.024 0,-0.661 0.018 5,-0.079 0.009 3,0.340 0.001-3,1.140-0.545 0,1.656-0.909 0,0.861-0.583-1,0.255-0.324-4,-0.448-0.124 1,-0.927 0.025-2,-0.966 0.129 0,-0.947 0.197 2,-5.429 0.436 4,-0.132 0.193 0,4.234-0.512 3,-1.139-0.696-2,-1.735-0.372-1,-2.077-0.124-2,-2.223 0.058 0,-2.222 0.186 1,-2.400 0.008 2,-2.413-0.119 1,-0.246-0.302 4,-3.258 0.244-2,-6.220 0.451-2,-1.342-0.507 1,0.214-0.792 1,-1.506-0.066 4,1.653-1.218-7,-2.492 0.620-1,-2.129 0.780 2,-1.721 0.807-2,-1.320 0.751-2,2.618-0.450 0,-7.061-3.489 2,-6.906 1.660-2,0.641-0.281 1,0.312 0.012 0,0.026 0.027 0,-0.019 0.006 0,-2.164 0.186-1,-1.268 2.077-1,-5.436-0.290 0,-6.247-0.619-2,-6.528-0.823-2,-5.598-0.389-3,-4.670-0.061-2,-11.136-1.074-2,-6.116-0.708 0,0.312-0.186-1,-6.465-1.154 3,-8.371-0.998 0,-9.334-0.839-2,1.752 0.458 0,-8.899-0.857 0,-26.436-3.444-5,-14.555-2.450-4,-13.785-2.645-3,-12.588-2.659 1,-10.035-1.436-3,-7.743-0.498-3,-6.832-0.089-2,-5.860 0.207 6,-29.062-2.362 1,-3.413 0.818 9,48.508 6.679 7,0.845 1.558 1,-67.884-3.415-3,8.945 3.745 3,53.441 5.486 3,8.343 2.124 17,27.232 2.508 1,6.456 1.304-4,-10.737 0.837-2,7.442 1.237 14,22.459 1.076 5,5.416 0.623-3,-7.468 0.532-2,7.890 0.473-8,7.494 0.327-5,6.859 0.208 5,7.756 0.372 1,8.030 0.472 1,0.301 1.244 2,8.789 1.254-5,12.802 0.024-3,4.239 0.146 17,8.985-0.605-9,2.573-0.187-7,-7.153 0.552-1,2.726-0.535-4,6.021-0.836 0,0.786-0.445 1,-0.048-0.420-4,-0.640-0.383-2,-1.549-0.338-1,-2.124-0.291 1,-1.066-0.243-3,-0.263-0.198-1,-0.527-0.156 0,-0.690-0.119-2,-2.117-0.087 0,-3.033-0.060 4,-3.024-0.604 4,-2.875-0.962-6,-2.610-1.149-1,-2.298-1.227-4,-1.968-0.683 1,-1.640-0.264 1,-9.283-1.250 0,-0.838-0.737 1,9.372 0.710 1,2.604 0.249 2,3.513-0.105 0,3.996-0.352 1,9.796 0.851 0,3.402 0.234 0,-1.140-0.546 9,4.075 0.179 8,-3.916-1.209-1,7.735 1.020 2,7.063 1.126-5,6.057 1.097-6,4.929 0.988 1,3.822 0.837-1,3.072 0.662-2,0.076 0.180-4</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3-15T12:51:04"/>
    </inkml:context>
    <inkml:brush xml:id="br0">
      <inkml:brushProperty name="width" value="0.0529194456206428" units="cm"/>
      <inkml:brushProperty name="height" value="0.0529194456206428" units="cm"/>
      <inkml:brushProperty name="color" value="#002060"/>
      <inkml:brushProperty name="ignorePressure" value="0"/>
    </inkml:brush>
  </inkml:definitions>
  <inkml:trace contextRef="#ctx0" brushRef="#br0">1609.048 1491.568 767,'0.000'-6.394'0,"5.491"2.596"-5,7.420 0.121 2,9.332-1.441-3,-0.667 0.318 1,3.683-0.855-2,9.598-1.942-3,6.203-1.015-1,7.147-0.317-3,7.482 0.195 2,9.301 0.551 2,10.157 0.778-5,11.937 0.903-2,12.643 0.949 0,13.656 0.938-2,13.734 0.885-4,13.119 0.806-1,12.063 0.712-2,11.591 0.611-2,10.708 0.511 2,33.914 0.389-6,8.589 0.397 8,-45.405 0.241 4,3.092 0.132 4,27.176 0.135-3,-0.525 0.080 5,-2.445 0.043 1,-3.697 0.016 8,18.827 0.036 10,-7.153-0.027 0,-51.336-0.102-1,-4.560-0.027 6,14.673-0.005 3,-8.065-0.036-1,-8.508-0.034-2,-8.423-0.031 6,-11.240-0.028 3,-12.716-0.024-2,-12.909-0.020 0,-12.438-0.016-2,-12.341-0.013-1,-11.690-0.010-2,2.450-0.011 60,-19.448-0.008-36,-16.560-0.003 35,-13.366 0.000-88,-10.263 0.001 17,-23.034-0.027 0,4.484 0.039 5,-0.116 0.002 5,0.319 0.001 0,0.503 0.001-1,-4.239 0.000 4,-10.694 0.000-6,-6.369 0.000-10,1.490 0.217 0,-6.076 0.371-1,-32.762 2.063-5,-18.499 2.253-10,27.104-1.267 7,-8.587 0.752-2,-56.159 4.304-13,-20.112 1.951-6,1.653 0.183 4,-13.615 1.287 3,-13.960 1.170-2,-13.548 1.032-8,-12.616 0.060-2,-11.358-0.635 14,18.145-2.559 3,-7.748-1.033-1,-38.120-0.038-4,-8.066-1.536 2,-37.681-0.823 2,-2.991-1.743 5,65.413-2.265 6,3.500-0.830 1,-25.526 0.292-2,6.301 0.586 6,-16.839 1.491 6,15.862 1.088 14,65.808-0.785 8,15.389 0.685-7,-0.131 1.811-7,22.047 0.813-1,21.593 0.443 21,20.252 0.158-5,18.037-0.335 31,15.609-0.670 53,5.578 1.583 76,21.057-1.921-183,15.719-1.892 0,16.732 1.418 0,6.029-5.702 0,2.208-0.867 0,0.710-0.621 0,-0.255-0.418 4,-0.812-0.258 2,-1.073-0.138 0,-1.134-0.053 0,-1.068 0.002-1,0.457 0.123 0,5.179 0.025 2,5.209 0.029-12,4.984 0.030-1,12.350 0.016-3,10.355 0.034-3,-2.886 0.045 2,9.130 0.016-2,23.383 0.010-5,16.958 0.016-4,35.661 0.012-6,22.728 0.012-3,-19.673 0.007 2,16.107 0.004-4,45.343 0.004-8,23.427 0.002 0,23.476 0.001-4,22.404 0.000 6,61.724 0.001-9,24.443-0.001 2,-25.164-0.002 8,11.502-0.001 37,9.689-0.001 0,7.941-0.001 0,6.299-0.001 0,4.833-0.001 0,-45.751-0.001 0,-1.326 0.000 0,84.720 0.000 0,-13.396-0.001 0,-98.104 0.631 0,-11.482 1.081 0,59.697 2.767 0,-22.965 2.316 0,-54.822 0.162 0,-18.925 0.325 0,-20.219-0.112 0,-20.187-0.418 1,-43.275-1.315-1,-19.012-0.549 27,1.792 0.182 16,-26.692-0.870-5,-24.311-0.828 2,-21.364-0.754-10,-11.725-0.208 171,-22.967-0.574-201,-17.161-0.340 0,-23.412 2.431 0,-0.902-3.105 0,-2.338-0.059 0,-6.770 0.016 0,-6.618-0.104 71,-5.016-0.105-30,-3.638-0.102-54,-4.653-0.095 3,-5.157-0.085 0,-8.313-0.074-3,-10.167-0.063 3,-13.483-0.052-1,-15.208-0.042-4,-18.194-0.032-6,-19.463-0.024-5,-21.381-0.018-4,-21.739-0.011-5,-25.069-0.573-3,-26.260-0.945-4,-27.802-1.684-5,-27.589-2.131 1,-67.963-5.073-7,-27.128-5.158 12,22.537-2.762 10,-18.617-4.809 31,-17.644-4.524 0,-16.120-4.108 0,-12.084-2.534 0,-8.641-1.294 0,-3.874-0.326 0,-0.296 0.378 0,59.208 5.304 0,8.435 1.103 0,-34.597-2.540 0,21.810 1.828 0,-13.999-0.306 0,35.480 4.118 0,101.263 8.416 0,23.010 2.600 0,-45.324-1.372 0,52.316 4.458 0,37.134 3.293 0,52.688 3.538 82,43.137 2.590 100,33.497 1.787-53,24.675 1.142-129,17.141 0.652 0,18.385 1.695 0,2.119-1.430 0,0.728-0.173 0,-0.724-0.206 0,-1.531-0.208 0,-1.878-0.190 0,2.260 0.057 0,-3.083-0.363 19,0.622-0.225 13,1.204-0.111 6,-0.955 0.080-19,4.180 0.006-21,6.585 0.003-1,10.166 0.004-3,12.237 0.003-3,16.175 0.003-6,18.216 0.003-4,19.612 0.003-5,19.682 0.002-4,22.668 0.002-6,23.727 0.001-3,26.661 0.001-6,27.493 0.001 1,30.372 0.000-6,30.991 0.000-3,33.811 0.000-3,34.226 0.000 11,31.236 0.000 0,27.634 0.000 43,23.509 0.000 0,19.463 0.000 0,9.916 0.000 0,2.651 0.000 0,-9.551 0.000 0,-17.788 0.000 0,-25.266 0.000 0,-29.398 0.000 0,-76.409 0.000 0,-32.580 0.000 0,50.908 0.000 0,-71.006 0.000 0,-64.154 0.000 0,-54.868 0.000 0,-44.765 0.000 88,-34.925 0.000-88,-26.015 0.000 0,-44.636 0.000 0,-5.428 0.000 0,-7.387 0.000 0,-7.731 0.542 147,-7.612 0.902-71,-2.543 0.674-14,-11.217 0.978-6,-27.564 2.901-76,-19.238 3.117 0,-26.589 4.005-8,-30.569 4.448-7,-65.673 6.528-15,-43.382 2.864-8,-4.595-0.263-2,-37.204 3.162-7,-38.414 1.952 15,-37.464 0.998 32,-35.000 0.531 1,-31.595 0.174 19,-26.033-0.348 0,-20.845-0.704 0,-13.978-0.923 0,-8.430-1.036 0,-0.218-2.175 0,5.639-2.884 0,18.616-2.427 0,26.978-1.989 0,33.569-2.406 0,36.680-2.591 0,39.640-2.600 0,39.880-2.484 0,43.685-2.284 0,44.335-2.035 0,2.939-1.027 0,63.724-2.257 2,54.214-1.683 308,44.019-1.190-421,34.181-0.787 111,25.328-0.472 0,29.686-1.334 0,2.978 1.294 0,5.382 0.057 0,2.371-0.061 0,5.608-0.304 0,15.065-1.231 130,12.631-1.474-49,14.592-2.235-52,15.301-2.671-48,16.428-3.139-5,16.456-3.324-4,19.046-2.475-3,19.993-1.753-2,24.932-2.547-3,27.274-2.992-1,28.740-2.037-6,28.430-1.261-2,27.717-1.780-2,25.903-2.066 1,24.475-1.041-3,22.305-0.262 46,-30.253 3.546 3,16.412-1.091 0,125.361-11.124 0,12.844-1.801 0,-53.438 4.877 0,-2.210 0.731 0,-8.125 1.500 0,-11.953 1.977 0,-19.888 2.224 0,-24.601 2.294 0,-29.271 3.061 0,-31.217 3.463 0,-35.537 3.044 0,-36.939 2.602 0,8.583-0.902 0,-59.905 4.396 2,-52.575 3.917 2,-43.786 3.304 160,-34.790 2.657-158,-26.385 2.040-6,-19.023 1.491 0,-22.752 1.497 0,-2.560 0.563 0,-1.720 0.166 0,0.070 0.023 0,1.184-0.068 0,1.783-0.120 0,3.443-0.280 0,-0.066-0.086 55,-1.248-0.084 17,-2.030-0.078-4,-2.209-0.070 2,-2.232-0.062-20,0.497-0.063-54,-1.701-0.034 1,-10.091-0.709-3,-5.374-1.145 0,3.622-0.011 1,-4.775-0.238 1,-13.796-1.250-5,-9.726-1.356-3,-19.542-2.240-3,-10.548-1.429-1,14.173 0.926 2,-5.871-1.052-3,-33.781-4.247-7,-8.853-1.533 4,23.103 2.626 5,-4.613-0.394 4,-38.041-5.280-2,-5.733-2.316-6,14.631 1.316 2,-0.789-0.292 10,1.109-0.159 1,2.409-0.057-4,4.044 0.844-1,5.019 1.445 8,7.927 1.804 9,9.624 1.976 1,21.636 3.121 2,8.998 1.493-2,-17.132-0.959 9,20.497 2.771-3,18.183 2.231 27,16.191 1.739 20,11.490 1.175 11,8.920 0.828-34,6.608 0.544-37,1.385 4.023 7,-0.394-3.933-4,-2.065-0.092 1,-2.991-0.045-7,-11.314 0.005-4,-4.021-0.070-1,11.158-0.078 3,-13.541-0.003-2,3.446-0.042 1,4.547-0.027 2,4.794-0.016 1,4.506-0.008 0,3.924-0.002 2,3.218 0.001 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3-15T12:51:05"/>
    </inkml:context>
    <inkml:brush xml:id="br0">
      <inkml:brushProperty name="width" value="0.0529194456206428" units="cm"/>
      <inkml:brushProperty name="height" value="0.0529194456206428" units="cm"/>
      <inkml:brushProperty name="color" value="#002060"/>
      <inkml:brushProperty name="ignorePressure" value="0"/>
    </inkml:brush>
  </inkml:definitions>
  <inkml:trace contextRef="#ctx0" brushRef="#br0">11533.049 1526.544 767</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3-15T12:53:59"/>
    </inkml:context>
    <inkml:brush xml:id="br0">
      <inkml:brushProperty name="width" value="0.0529194456206428" units="cm"/>
      <inkml:brushProperty name="height" value="0.0529194456206428" units="cm"/>
      <inkml:brushProperty name="color" value="#002060"/>
      <inkml:brushProperty name="ignorePressure" value="0"/>
    </inkml:brush>
  </inkml:definitions>
  <inkml:trace contextRef="#ctx0" brushRef="#br0">1693.329 3841.852 767</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3-15T12:53:59"/>
    </inkml:context>
    <inkml:brush xml:id="br0">
      <inkml:brushProperty name="width" value="0.0529194456206428" units="cm"/>
      <inkml:brushProperty name="height" value="0.0529194456206428" units="cm"/>
      <inkml:brushProperty name="color" value="#002060"/>
      <inkml:brushProperty name="ignorePressure" value="0"/>
    </inkml:brush>
  </inkml:definitions>
  <inkml:trace contextRef="#ctx0" brushRef="#br0">1985.329 5321.852 767,'3.102'5.894'0,"-0.276"-0.525"0,0.080 0.153 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3-15T12:52:40"/>
    </inkml:context>
    <inkml:brush xml:id="br0">
      <inkml:brushProperty name="width" value="0.0529194456206428" units="cm"/>
      <inkml:brushProperty name="height" value="0.0529194456206428" units="cm"/>
      <inkml:brushProperty name="color" value="#002060"/>
      <inkml:brushProperty name="ignorePressure" value="0"/>
    </inkml:brush>
  </inkml:definitions>
  <inkml:trace contextRef="#ctx0" brushRef="#br0">1362.329 1407.852 767,'6.090'0.000'0,"0.448"0.000"0,0.029 0.000 0,0.966 0.000-5,-1.331 0.000 4,2.002 0.000 0,2.215 0.000-1,0.057 0.000 1,-0.417 0.000-2,-0.498 0.000 1,-0.405 0.000 0,0.303-1.339-1,0.690-0.624 2,2.890-0.360 0,-1.302 0.453 1,1.654 0.020 0,4.288-0.157 0,2.248 0.171-5,2.264 0.208 0,2.168 0.225 1,1.763 0.226 0,1.391 0.217 0,0.848 0.199 0,0.422 0.178 0,0.311 0.154 0,0.217 0.130 1,-0.072 0.107 2,-0.275 0.085 0,-0.642 0.066 2,-0.872 0.049-1,-0.760 0.034 0,-0.645 0.022 0,-1.474 0.013 2,-1.995 0.006 0,-1.330 0.000 1,-0.794-0.004-2,2.351 0.002 0,0.231-0.010 12,-4.971-0.022-13,0.343-0.007 0,2.568-0.003-1,-0.561-0.008-1,0.689-0.007 0,1.546-0.006 2,4.335-0.004-1,0.868-0.005 5,-1.657-0.004-8,2.074-0.002 0,1.983-0.002 0,1.824-0.001 3,2.780-0.001-2,3.329 0.000-2,1.702 0.000 0,0.463 0.000 2,-5.183 0.000 0,-0.308 0.000-2,4.638 0.000-1,-0.502 0.000 1,-1.512 0.000 5,-2.160 0.000 5,-1.812 0.000-1,-1.479 0.000-2,-1.879 0.000-2,-2.076 0.000 2,-2.353 0.000 10,-2.440 0.000-10,-2.151 0.000-1,-1.844 0.000 2,-1.515 0.000 4,-1.209 0.000 1,-0.958 0.000-2,-0.734 0.000-3,-0.305 0.000-1,0.016 0.000-1,0.455 0.000 1,0.747 0.000-2,2.599 0.000 0,0.222 0.000-1,-1.906 0.000-1,0.247 0.000 0,-1.729 0.000 1,0.608 0.000 0,3.263 0.000 1,0.969 0.000 0,1.112 0.000-1,1.161 0.000 0,-2.080 0.000-1,0.686 0.000 0,7.339 0.000-1,0.992 0.000 0,-2.970 0.000 1,0.093 0.000 0,0.212 0.000 2,0.288 0.000-3,-3.308 0.000 1,0.055 0.000 2,7.170 0.000 2,0.205 0.000-3,-3.667 0.000 0,-0.315 0.000 2,-0.791 0.000 0,-1.093 0.000-3,-0.596 0.000 1,-0.215 0.000 2,-0.145 0.000 1,-0.089 0.000 2,0.168 0.000-1,0.343 0.000-4,0.239 0.000 0,0.154 0.000 1,0.769 0.000 0,1.171 0.000-1,1.167 0.000 0,1.108 0.000 1,0.779 0.000-1,0.507 0.000-3,0.079 0.000 1,-0.231 0.000 1,0.244 0.000 0,0.569 0.000 1,4.011 0.000 1,-0.558 0.000 2,-8.124 0.000-1,-0.232 0.000-3,6.515 0.000 0,-1.758 0.000 3,-8.208 0.000 1,-1.283 0.000-1,1.514 0.000 0,-1.491 0.000 1,-1.629 0.000 2,-1.651 0.000 1,-1.353 0.000 1,-1.077 0.000-3,0.362 0.000-1,-1.761 0.000 4,-2.307 0.000-4,-0.153 0.000-1,-0.438 0.000 1,-0.620 0.000 3,-0.744 0.000-5,-0.797 0.000-1,-1.585 0.000 1,-0.229 0.000-1,1.726 0.000 4,-0.551 0.000 1,-1.960 0.000-3,0.265 0.000-1,2.488 0.000 0,0.318 0.000 1,-1.892-0.162-2,0.459-0.278 1,1.726-0.314-2,0.365-0.143 2,3.365-0.405-2,-0.969 0.044 1,-1.399 0.132 0,-1.489 0.148 0,-2.001 0.202 1,-1.875 0.191 1,1.544-0.110 1,-1.474 0.611-1,0.035 0.145-1,0.042-0.065 1,-0.037 0.004-1,1.244 0.000 2,3.916 0.000 1,-3.653 0.000-1,0.565 0.000-1,0.246 0.000-4,0.219 0.000 1,0.189 0.000-1,-0.052 0.000 1,-0.223 0.000 1,-0.121 0.000 3,-0.042 0.000-2,0.250 0.000 0,0.448 0.000 1,3.150 0.000 0,-0.714 0.000-1,-1.139 0.000-1,-2.178 0.000 0,-0.261 0.000 0,0.824 0.000 2,-0.912 0.000 0,-0.981 0.000 1,-0.973 0.000-1,2.524 0.000 1,-2.267 0.000-1,0.151 0.000-1,-0.361 0.000 1,-2.451 6.314-1,-3.169 2.973 1,-0.877 3.894 0,-0.789-3.191-3,-0.935 1.705-1,-0.982 2.599 0,-0.299 0.214 0,-0.328-1.498 0,-1.034 0.151 0,-0.724-0.065 1,-0.469-0.216-1,-2.080 3.221 5,0.615-1.731-3,1.000-1.991 1,1.783-3.685 0,-0.125-0.146 1,-2.438 3.037 4,-1.009 0.234-3,-1.023 0.243 0,0.466-1.239-3,0.642-1.202-2,0.959-1.421 1,1.087-1.451 1,1.084-1.359 0,-2.123 1.997 1,1.484-1.890 5,0.947-1.304-1,-0.032 0.234-1,0.031 0.031-1,0.005-0.012 1,0.213-0.052 0,-2.077 2.290-1,-1.401 0.398-4,2.998-3.405 1,-4.285 2.101-2,1.673-2.201 4,0.691-1.750-1,-4.211-1.175 0,4.829-0.583-1,-0.396-0.087 0,-0.202-0.055 1,-0.061-0.031-1,0.036-0.013 0,0.802 0.019 1,-0.642 0.004-1,-1.882-0.002 0,-1.057 0.012 0,0.491 0.020 2,-0.454 0.010-1,0.778 0.014 0,-0.521 0.007-1,-5.832-0.002-2,-0.111 0.012 3,0.404 0.010-1,3.882 0.007 0,-0.052 0.003 0,0.014 0.002-1,0.059 0.002 1,0.348 0.001 1,0.538 0.000 2,0.152 0.000-1,-0.129 0.000 0,-0.536 0.000 0,-0.800 0.000 2,-0.715 0.000-3,-0.621 0.000-2,-2.258 0.000 1,-0.417 0.000-1,3.292 0.000 0,-0.188 0.000 1,-2.283 0.000 0,-0.602 0.000 0,-0.866 0.000 0,-1.014 0.000 2,-0.600 0.000-2,-0.276 0.000 0,-0.741 0.000-1,-1.036 0.000-1,-0.938 0.000 1,-0.824 0.000 2,-1.412 0.000-1,-1.763 0.000-1,-1.247 0.000-1,-0.820 0.000 1,-0.690 0.000 0,-0.565 0.000-1,-0.237 0.000-1,0.007 0.000 2,-0.031 0.000 1,-0.057 0.000 1,-3.363 0.000-1,0.548 0.000 2,7.744 0.000 0,0.937 0.000-1,-2.152 0.000-1,0.992 0.000 2,1.136 0.000 0,1.185 0.000 1,-1.219 0.000 6,1.424 0.000-7,3.650 0.000 0,1.304 0.000 2,2.426 0.000-1,-0.083 0.000 0,-4.086 0.000 1,0.103 0.000 3,2.185 0.000-7,0.201 0.000 0,-0.286 0.000-1,-0.620 0.000 2,-0.593 0.000 0,-0.545 0.000 1,1.645 0.000-1,-0.696 0.000-2,-2.729 0.000 0,0.168 0.000 1,-0.138 0.000 0,-0.349 0.000-1,-2.455 0.000 1,0.437 0.000 1,0.716 0.000 1,0.862 0.000-2,4.988 0.000 0,0.429 0.000 2,-1.893 0.000 0,-0.011 0.000 1,-0.387 0.000 1,-0.636 0.000-1,1.585 0.000-1,-0.759 0.000-2,-7.001 0.000-1,-2.401 0.000-1,4.342 0.000 1,-1.707 0.000 0,-9.434 0.000-1,-1.921 0.000-3,3.087 0.000 1,-0.450 0.000 2,0.511 0.000-1,1.171 0.000 1,0.879 0.000 0,0.630 0.000 2,-2.189 0.000 2,1.959 0.000 3,4.981 0.000 3,1.695 0.000-7,1.584 0.000 1,1.431 0.000 1,3.216 0.000 3,0.467 0.000 0,-1.741 0.000 0,0.512 0.000-2,0.484 0.000-1,0.442 0.000-2,0.367 0.000 0,0.296 0.000 1,0.020 0.000-1,-0.178 0.000 1,0.397 0.000 0,0.787 0.000-1,0.533 0.000 1,0.327 0.000-2,0.189 0.000 0,0.081 0.000 1,-0.235 0.000 6,-0.449 0.000-6,-0.344 0.000 0,-0.254 0.000-1,-0.648 0.000 1,-0.899 0.000-2,-0.799 0.000 1,-0.691 0.000 0,-2.042 0.000 0,1.012 0.000-1,2.335 0.000 0,-0.198 0.000 1,-3.877 0.000 0,1.779 0.000 8,2.281 0.000-8,2.421 0.000 0,2.323 0.000 0,2.081 0.000 1,1.767 0.000 0,1.432 0.000 0,-0.659 0.000 1,0.230 0.000 1,-0.577 0.000 6,-0.553 0.000 2,-4.038 0.000-8,4.698 0.000-4,-0.779 0.000 0,1.398 0.000 2,-0.385 0.000 2,-2.197 0.000-3,-1.580 0.000 0,-1.302 0.000-1,-1.043 0.000 1,-0.362 0.000-1,0.140 0.000-1,-0.428 0.000 0,-0.812 0.000 1,-0.812 0.000 0,-0.774 0.000 3,-0.474 0.000 0,-0.239 0.000-3,-0.060 0.000 0,0.071 0.000 0,0.160 0.000 1,0.216 0.000 0,0.458 0.000 2,0.608 0.000-1,0.947 0.000 1,1.142 0.000-1,-0.436 0.000 1,1.051 0.000 0,2.333 0.000 1,0.910 0.000 2,-1.119 0.000 0,1.105 0.000-3,0.937 0.000 2,1.805 0.000-1,-0.295 0.000-2,-1.618 0.000 1,-0.882 0.000-1,1.229 0.000-1,-1.228 0.000 1,-5.427 0.000-1,-2.702 0.000-2,2.584 0.000 0,-1.321 0.000 1,-4.248 0.000-2,-1.778 0.000-1,-0.423 0.000 1,0.563 0.000 1,0.743 0.000 1,0.836 0.000 0,-1.165 0.000-1,1.696 0.000 0,3.411 0.000 6,0.940 0.000 4,2.877 0.000-5,0.960 0.000 1,-4.056 0.000 1,2.778 0.000-2,2.651 0.000-1,2.342 0.000 4,1.950 0.000-3,-2.055 0.000-1,1.537 0.000-1,-0.324 0.000 2,0.675 0.000 0,-0.898 0.000 1,-0.413 0.000-1,1.098 0.000-2,-1.975 0.000-1,-1.234 0.212 0,-0.648 0.353 0,-0.201 0.225 0,0.127 0.123-1,0.143 0.044-1,0.147-0.013 1,-0.891 0.070 0,1.013-0.111 3,1.188-0.130 1,1.232-0.135-1,1.184-0.130-1,0.548-0.127 1,-1.365-0.259 1,10.109-5.518 2,2.486 0.970-1,-0.932 0.139 0,1.568 0.171-1,1.252-0.038-3,3.122-2.845-1,-4.132 2.280 1,0.347-1.120-1,1.298-1.987 0,0.443-0.979 0,-1.925 1.694 0,-0.309-0.121 1,1.254-2.649-1,-0.425-0.669 0,-0.847 0.865 1,0.100-0.210 2,1.904-3.016 0,-0.442 0.977-2,-0.618 1.323 0,-2.248 3.164 1,-0.599 0.267-1,-0.970 1.122 2,-0.461 0.206 0,0.328-2.623 3,-0.868 0.578-1,-0.705 0.613-1,-0.545 0.583-1,-0.401 0.516-2,-0.354-4.788 0,-0.423 1.505-1,-0.063 0.904 3,0.127 1.819 1,0.021-1.652 0,0.210 1.323 2,0.066-3.560-4,0.037 4.258-1,0.007-0.313 0,0.002 0.442 0,0.002-0.900 0,0.002-1.264-1,0.000 0.073 1,0.000 0.416 1,-0.002 1.445 0,-0.001-0.478-1,0.000-2.053 2,-0.001 0.168-1,-0.001 0.464-1,-0.001 0.619 1,-0.001 0.673 0,0.000-4.864-1,0.566 4.618 0,0.916-0.096 2,0.587-0.131-1,0.242 0.132 1,0.018 0.190 0,-0.133 0.216-1,-0.226 0.221 0,-0.125-0.158-1,-0.353 0.759 0,0.514-3.754 0,-1.022 2.867 1,-0.626 0.006 2,-0.576 0.508 0,0.262-0.121 2,2.093 0.828 1,4.429 6.651-5,1.459 6.227-2,-0.151 0.518 0,-0.275 0.468 0,-1.138 2.224 1,-3.812-4.045 0,-0.393-0.453 0,0.335 0.793 0,1.430 4.224-1,-0.091 0.824 0,-0.158-0.220 1,0.233 0.472 1,0.304 0.389-1,1.328 1.617 0,0.777-0.678-1,0.751-0.961 0,0.407-0.803 0,0.161-0.638 3,-0.004-0.484-1,-0.105-0.348 0,-0.159-0.235-1,-0.179-0.146 0,-0.441-0.749 0,-0.566-1.058-1,-0.595-1.159 2,-0.563-1.125-1,-0.497-1.009 3,2.881 1.958 4,-2.548-1.224-1,-2.001 0.164 0,-0.834 1.486-2,0.008-0.380-1,0.767 0.459-3,0.789-0.044 1,0.171-0.466-1,0.218-0.003 0,0.085 0.019 0,0.252 0.158 0,-0.351-0.801 1,-0.433-0.923 0,2.331 2.181 0,-1.407-2.793 0,0.734-0.847 0,3.089 0.941 1,0.803 1.265-1,-2.964-1.704 1,4.549 1.694-1,0.284-1.410-1,1.757-0.290-2,0.515-0.768-1,2.354-0.387 3,2.776-0.404-2,2.945-0.396 0,-0.433-0.688-1,2.327-0.542 0,7.024-0.934-1,3.726-1.195-1,-0.817-1.286 0,4.006-1.864 0,21.831-5.211-3,1.917-2.091-1,-11.525 1.399 1,0.903-0.886 1,0.556-0.095 0,0.282 0.473 2,0.993 0.384 6,1.453 0.302 0,1.052 0.701 0,0.717 0.952 1,0.185 1.086 0,-0.202 1.130-5,-0.233 0.661 0,-0.243 0.295 3,-0.240 0.469 1,-0.226 0.570 2,-6.962 1.027 0,0.100 0.476-1,5.807 0.183-1,-2.066 0.560 1,-0.921 0.503-1,-0.062 0.438 1,-1.262 0.371-1,-2.056 0.306 4,-1.371 0.246 5,-0.818 0.191-11,-0.881 0.143 0,-0.884 0.102 5,-1.269 0.068 7,-1.483 0.041-10,-1.824 0.019-1,-1.982 0.003 3,-1.977-0.009 0,-1.880-0.016 1,-1.487-0.021 1,-1.137-0.024 1,2.369-0.011 2,-1.436-0.030-3,-7.520-0.042-1,-0.260-0.015-2,3.096-0.009 0,-0.260-0.015 1,-0.021-0.012-1,0.150-0.010 0,3.275-0.008 0,-0.318-0.007-2,-3.384-0.004 1,0.071-0.002-1,-0.010-0.001 0,-0.067-0.001 2,-2.789 0.001-1,0.880 0.000 0,7.363-0.001 0,-0.583 0.001 1,-3.784-0.469-1,-0.171-0.784-3,-4.202-0.224 1,-1.282-0.232 0,4.059-0.675 6,-1.978 0.018-3,-0.290-0.074-1,-3.034 0.302 2,-2.917 0.351 10,-2.099 0.264-10,-3.406 0.391 1,-2.985 0.337 1,-2.470 0.275-2,0.694 0.056 9,2.434 0.737 0,-1.520-0.202-9,3.631-0.007-5,1.312-0.013-1,2.387-0.007 0,1.678-0.006 0,1.094-0.006-1,0.862-0.453 1,0.657-0.750 0,0.244-0.479 1,-0.062-0.263-1,0.430-1.015 4,0.761-1.504-1,-0.218-0.861 0,-0.905-0.364 2,-0.880 0.008 0,-0.821 0.272-3,1.782-0.432 0,-2.221 0.816 0,-2.360 0.874 10,-2.291 0.852-6,-2.090 0.780-1,-3.806 1.037 1,-0.761 0.323-1,0.994-0.156 1,-0.351-0.107 5,0.416-0.244 6,-1.034 0.147-14,2.913-0.823 1,-1.743 0.510 0,-0.311 0.602 1,0.784-4.329 0,1.548-2.329-1,-4.338 2.730-1,0.394-1.360 0,-0.468-0.397-1,-1.019 0.195 0,-0.522-0.774-1,-0.819 0.438 2,-0.393-0.459 2,-0.182-1.873 1,-0.434-0.837-3,-0.380-0.799-1,-0.322-0.734 2,-0.212-4.387-2,-0.340 0.526 0,-0.229 1.100 0,-0.118 2.764 1,-0.069 1.672 0,-0.032 1.687 1,-0.006 1.579 1,-0.175-2.807 2,-0.171 2.458 4,-2.873 12.555-3,0.623 0.826-1,-2.170 2.385 1,0.470-1.219-6,-2.104 3.906-2,-2.925 5.989-1,-1.445 3.790-1,0.519 0.972 0,-0.454 3.607-1,-0.727 3.432-1,-0.888 3.145 1,-0.489 1.403 1,-0.182 0.096 0,2.029-4.500 1,0.686-0.382 1,-2.121 7.217-1,0.750-1.686 0,2.278-6.108 6,1.135-2.725 6,1.207-2.462-3,1.200-2.158-1,0.270 1.759 0,1.565-3.431 11,1.312-3.149-4,1.053-2.887-7,0.810-2.507 1,0.595-2.079 0,0.413-1.652-2,0.658 3.574 1,0.302-2.758-1,0.235 0.098 1,-0.430-0.979 6,-0.600 0.574-8,-0.303-0.919-1,-1.694-0.173 0,-4.289 2.683 0,1.918-3.513 0,-0.219-0.144-2,-0.452-0.044 0,-0.296-0.352 1,-0.173-0.539 0,0.074-1.001-1,-0.806-0.522 1,-1.440-0.512 1,-1.825-0.481 1,-2.248-0.437-1,-2.443-0.384 0,0.067-0.398-3,-1.625-0.216 0,-7.301-0.141-2,-2.311-0.228 0,1.627-0.152 0,-0.856-0.095 1,-5.293-0.089 0,-2.659-0.047 0,9.830 0.056 1,-1.198-0.003 2,-14.614-0.068 0,-1.579 0.014-5,7.749 0.056 1,-1.616 0.015 2,-7.104 0.002 0,-1.972 0.020 0,-1.219 0.019-1,-0.626 0.018 1,-0.646 0.016-1,-0.629 0.013 0,-0.093 0.011 0,0.294 0.009 3,-10.298-0.324 2,2.336-0.511-3,16.882-0.416 1,-0.042-0.997 3,-5.417-1.639 0,0.061-1.200 2,0.671-0.614-1,1.073-0.168-3,1.522 0.158 0,1.769 0.382 0,1.650 0.288-1,1.487 0.208 2,0.830-0.542 3,0.323-1.051 2,5.310 0.465 0,1.705-0.039-4,-4.628-1.408 1,2.848 0.653-4,7.630 2.016 0,1.117 0.554 0,-6.704-0.887 17,3.878 1.236-10,3.939 1.084-3,6.234 0.750-1,1.355-0.311 0,-1.018-0.975 8,2.275 0.155-6,1.998 0.359-1,-2.419-1.405 1,2.080 1.081-4,-0.022 2.425-1,-0.487-0.699 1,-1.966-2.273 1,2.080 1.583 1,-2.516 0.022-1,-1.542 0.113-1,-0.775 0.172-3,-1.112-0.006 1,-1.299-0.133-2,-6.456-0.645-1,-0.152 0.209 3,0.658 0.325 1,1.605 0.324-2,3.209 0.392 1,3.429 0.353 1,3.253 0.298 0,2.854 0.239 14,-0.068 0.077-27,13.255 0.829 28,1.542-0.451-7,1.167-0.037-7,5.852-0.001-1,1.981-0.001 0,3.505 0.000 1,7.707 0.000-8,4.366 0.000 0,10.991 0.000-4,6.985 0.000 1,1.229 0.000 1,7.951 0.000 0,-0.559 0.000-1,7.782 0.000-1,20.196 0.000-3,9.621 0.000-1,8.482 0.000-2,7.271 0.000-1,6.302 0.000 0,5.315 0.000 0,4.126 0.000 0,3.085 0.000 5,1.280 0.000 2,-0.066 0.000 3,-0.809 0.000 2,-1.300 0.000 2,-5.688 0.000 2,-8.545 0.000 4,2.229-0.596 4,-13.068-0.964 0,-32.412 0.009-2,-9.166-0.197-1,13.613-1.299 32,-20.293-0.035 10,-17.291 0.139-21,-13.948 0.231 45,-10.693 0.268-53,-7.778 0.266-7,-13.446-4.495-2,-1.710 4.043-7,0.458-1.049 1,1.677 1.015 10,-0.447 1.651-5,-1.946 0.494 2,-1.457 0.325 2,-4.450 0.164 3,-3.765 0.379-7,-7.981 0.532-10,5.956-0.253 2,-5.924 0.061-2,-29.501 1.306-9,-15.850 1.426-4,6.375 0.223 3,-10.132 1.127-2,-24.842 1.558-7,-13.209 0.326-2,-11.682-0.082-3,-10.045-0.368-72,-26.812 0.074 110,-6.128-0.849 5,17.009-1.312-39,-0.240-0.699 8,19.379-0.932 4,0.406-0.467 4,-34.881-0.121 2,5.748-0.585 9,25.171-0.520 8,8.416-0.304-3,11.027-0.240-3,12.367-0.182 2,12.973-0.133 3,12.793-0.092-1,12.510-0.058 18,11.719-0.031-5,1.435-0.101 43,15.885 0.018 11,12.584 0.038-23,9.496 0.048-48,6.798 0.050-4,13.389-0.206 11,-14.427 0.421-4,-6.731-0.006 3,1.563 0.559-14,-2.928 0.915-2,0.478 0.253 3,-0.662 0.216-1,0.074 0.061 0,0.594-0.052 0,2.263-0.345 1,0.186-0.133 1,-5.373 0.574-1,2.968-0.209 5,3.444-0.167 5,3.436-0.128-7,0.465 1.313 2,14.275 2.508-1,1.551-2.694 0,0.599 0.033 0,-0.162 0.030 0,-0.401 0.021 0,-0.380 0.012 0,-0.269 0.005 0,-0.155 0.001 0,-0.070 0.000 0,-0.020-0.001 0,8.491-0.958 1,1.865-0.988-6,5.331-0.141 0,-1.378 0.122 0,4.257 0.539-1,16.253 1.839-4,8.785 1.654-2,1.522 0.799-1,7.460 1.370 1,7.783 0.644-3,7.647 0.097-1,-4.228-1.198 0,4.975-0.407 3,17.624 0.192-3,5.961-0.789 0,17.647-0.347-1,2.348-1.016 3,-13.712-1.207 5,-1.389-0.668-3,-3.379-0.585 0,-4.636-0.499 6,-6.679-0.414 5,-7.819-0.333 2,-8.498-0.260 7,-8.580-0.197-1,-8.942-0.377 6,-8.778-0.488-1,0.329-0.681 22,-14.549 0.063-5,-12.363 0.334-4,-9.964 0.472-5,-17.200 1.703-36,-2.255 0.127-3,-1.363 0.298 8,-0.598 0.226-1,-0.078 0.163 93,0.246 0.110-77,0.423 0.069 0,0.495 0.037 0,0.497 0.015-1,2.403-0.471-1,-1.853 0.486 1,-7.497 0.678 2,-8.483 0.135-14,-10.144-0.042-3,-10.848-0.167-3,-4.489-0.530 1,-11.804-0.221-3,-39.395 0.174-9,-19.292-0.392-3,1.026-0.488 1,-10.984-0.268-1,-10.137-0.238-2,-9.056-0.206 1,-26.675-0.149-6,-3.521-0.172 15,20.443-0.130 5,1.630-0.078 1,22.145-0.048 2,2.462-0.032 4,-31.205-0.051 8,10.473-0.019 7,43.614 0.023 4,10.447 0.001-1,-28.123-0.044 3,29.071 0.019-1,26.866 0.022 173,23.158 0.022-225,18.866 0.020 16,14.600 0.017 21,30.138-0.010 5,-3.164 0.052 7,0.276 0.002 0,-0.357 0.001 0,-0.709 0.000-1,-0.859 0.000 0,-0.875 0.000-2,-0.806-0.001 1,-0.694 0.000-1,-0.565-0.001-1,-0.436 0.000 0,3.579 0.000 3,7.841 0.000 5,1.587 0.000 1,10.169 0.000 7,12.055 0.000-15,14.433 0.000-21,15.445 0.000-4,3.435 0.000 1,13.032 0.000-4,28.930 0.000-6,13.976 0.000-1,11.382 0.000-3,8.999 0.000 2,6.406 0.000 2,4.259 0.000 0,1.586 0.000 5,-0.391 0.000 4,-2.441-0.448 8,-3.785-0.745 4,-5.247-0.946 6,-6.041-1.044 3,-10.468-1.041 6,-13.127-0.990 2,-3.006-1.233 3,-18.540-0.008 0,-33.109 1.303-3,-10.167-0.273-1,6.854-2.862 32,-20.042 0.682 61,-16.557 1.057-56,-13.023 1.200-31,-9.754 1.187-15,-14.023-1.078 0,-0.285 3.830 0,-1.431 0.580 6,-0.478 0.426 2,0.148 0.296 0,0.523 0.191 0,1.169 0.065-1,-1.252 0.044 1,-1.888-0.007 1,-4.606 0.001-9,-7.253-0.008-3,-8.795-0.014-4,-11.552-0.018-4,-12.971-0.020-3,-3.656-0.375-1,-11.920-0.602-3,-41.305-1.801-9,-16.662-1.760-3,21.263-0.646 5,-7.989-2.098 2,-26.952-3.417-6,-8.075-1.891 2,-4.946-1.914 0,-2.484-1.840 7,0.305-1.229 8,2.276-0.737-1,-14.088-1.852-2,8.366 1.479 8,45.115 5.397 10,10.054 1.428 1,-0.845 0.272 8,15.422 1.927-3,-4.035-0.009 10,25.142 2.680-6,21.628 2.156 43,17.651 1.652 68,13.722 1.203-114,10.152 0.826-4,18.648 0.195-1,3.124 0.506-3,3.287-1.686 6,-0.935-0.143-3,3.534-0.275 3,2.791 0.237 2,6.092 0.080 1,3.108 0.383-7,7.770 0.152-12,18.960-0.002-5,14.856 0.232-3,31.395 0.122-7,22.462 0.269-5,-14.487 0.356 3,14.555 0.129-3,37.428 0.082-8,17.516 0.124-1,41.771 0.094-8,14.029 0.096 10,-47.785 0.058 7,4.043 0.032 0,29.449 0.033-4,-1.886 0.019 6,-5.494 0.010 9,-7.805 0.004 5,-10.708-0.001 18,-12.270-0.005 1,-16.904-0.479 5,-19.407-0.793 1,12.027-1.302 18,-36.193-0.348-2,-32.680 0.024 1,-27.778 0.251 14,-22.431 0.370 35,-17.257 0.412-79,-12.625 0.403 0,-22.100-0.789 0,-2.299 1.901 0,3.372 0.156 0,-3.111 0.040 23,-14.874 0.037 75,-6.765 0.053-50,-4.160 0.026-40,-10.105 0.018-19,-14.242 0.010-3,-16.516 0.004-3,-24.025-0.001-6,-28.239-0.004-5,-8.548-0.013-3,-28.299-0.005-7,-72.348 0.000-15,-51.264-0.008-13,-48.143-0.007-5,-43.651-0.007 9,-36.747-0.006 7,-30.099-0.005 55,-19.188-0.005 0,-10.514-0.004 0,1.010-0.003 0,9.169-0.002 0,20.954-0.002 0,28.358-0.001 0,39.410-0.001 0,45.421 0.000 0,47.773 0.000 0,47.196 0.000 0,-0.499-0.001 0,70.125 0.000 0,57.960 0.000 211,45.611 0.001-211,34.182 0.000 0,24.278 0.000 0,29.622-1.641 0,2.594-0.126 0,8.019-0.839 0,19.482-1.626 0,7.501-0.343 177,-0.790-0.143-148,5.401-0.924-16,7.169-1.076-30,8.090-1.132 0,9.966-1.591 6,10.833-1.842 0,14.144-1.463-4,15.835-1.124-5,19.497-0.147-4,21.186 0.556-3,23.228 1.030-5,23.587 1.320-5,24.121 1.463-4,23.365 1.497-4,21.725 1.450-2,19.534 1.348 8,17.289 1.212-2,14.876 1.058 35,8.993 0.899 6,4.380 0.743 0,-2.056 0.597 0,-6.542 0.465 0,26.210 0.394 0,-23.013 0.298 0,-61.140 0.110 0,-24.177 0.083 0,-54.229-0.379 0,-23.265-0.583 0,44.683-1.318 0,-57.331-0.472 21,-50.247-0.080 324,-41.448 0.162-532,-32.414 0.293 240,-24.053 0.345-53,-39.494-1.121 0,1.958 2.265 0,-0.918 0.164 6,0.530 0.119 22,1.353 0.081-2,0.631 0.037-1,-4.793 0.021 7,-5.442 0.006-4,-10.486 0.005-3,-16.284 0.001 11,-19.646-0.001-25,-29.596-0.003-36,-35.285-0.004-8,-39.299-0.005-11,-40.305-0.005-9,-40.701-0.005-9,-39.065-0.005-9,-34.456-0.004-3,-29.551-0.004 37,-20.071-0.003-3,-12.375-0.003 30,-2.872-0.002 10,4.029-0.002 0,13.560-0.001 0,19.707-0.001 0,68.225 0.000 0,27.591 0.000 0,-67.647-0.001 0,71.284 0.000 0,65.943 0.000 0,57.128 0.000 0,46.912 0.000 69,36.688 0.000-69,30.971 0.000 0,53.017-0.001 0,13.041 0.001 0,18.407 0.000 239,20.671 0.000-92,21.309 0.000-180,26.320 0.000-5,28.647 0.000-3,31.923 0.000-6,32.751 0.000-1,70.283 0.000-14,37.142 0.000-7,-10.353 0.000 16,25.988 0.000 21,-27.177 0.000 0,15.162 0.000 32,118.609 0.000 0,12.483 0.000 0,-52.664 0.000 0,-5.658 0.000 0,-12.012 0.000 0,-15.971 0.000 0,17.119 0.000 0,-37.533 0.000 0,-76.017 0.000 0,-38.124 0.000 0,12.529 0.000 0,-64.719 0.000 0,-56.499 0.000 0,-46.701 0.000 170,-36.754 0.000-171,-27.547 0.000 1,-19.567 0.000 0,-13.012 0.000 0,-7.885 0.000 0,-1.332 0.000 0,-5.813 0.000 0,-7.701 0.000 16,-8.681 0.000 115,-3.991 0.000-82,-10.472 0.000-2,-35.644 0.000-27,-19.396 0.000-44,11.835 0.000 2,-13.688 0.000-2,-38.315 0.000-8,-23.597 0.000-4,-26.152 0.000-4,-26.739 0.000 4,-29.101 0.000-6,-29.412 0.000-12,-26.645 0.000-1,-23.418 0.000 24,-109.900 0.000-5,-9.542 0.000 36,183.700 0.000 0,2.155 0.000 0,-81.814 0.000 0,12.944 0.000 0,23.660 0.000 0,30.176 0.000 0,-24.029 0.000 0,60.669 0.000 0,57.497 0.000 0,50.984 0.000 0,42.885 0.000 47,34.427 0.000-30,29.307 0.000-17,18.159 0.000 0,18.495 0.000 0,17.618 0.000 0,12.439 0.000 0,15.929 0.000 276,7.391 0.000-145,15.487 0.000-158,36.834 0.000-9,27.707 0.000 0,28.958 0.000-5,28.484 0.000-3,58.890 0.000-12,28.127 0.000-7,-14.175 0.000 5,15.512 0.000 8,-27.769 0.000 5,6.480 0.000 30,42.905 0.000 15,0.377 0.000 0,30.335 0.000 0,-15.817 0.000 0,-53.956 0.000 0,-20.047 0.000 0,-50.424 0.000 0,-21.109 0.000 0,44.150 0.087 0,-52.685 0.133 12,-47.208 0.149 35,-39.756 0.146-16,-31.754 0.131 108,-24.116 0.111-139,-17.368 0.089 0,-22.636 1.028 0,2.985-0.725 0,-3.544 0.732 0,-6.622 0.880 24,-8.501 0.944 50,-5.226 0.441-8,-10.900 1.050 7,-24.717 2.230-91,-19.183 1.416-4,-23.853 0.592-5,-26.054-0.023-6,-27.783-0.460-6,-27.706-0.749-6,-28.182-0.920-4,-27.193-0.998-4,-21.744-1.007-3,-16.839-0.965 5,-9.608-0.891-2,-4.007-0.795 37,2.951-0.690 14,7.766-0.582 0,13.820-0.479 2,17.480-0.382 0,24.281-0.295 0,27.979-0.219 0,-9.603-0.261 0,48.191-0.139 0,43.863-0.055 29,37.738 0.002-9,30.954 0.038 133,24.279 0.058-153,18.188 0.066 0,28.813-0.213 0,4.976 0.197 0,8.160-0.367 0,5.598-0.611 119,10.966-0.998-28,34.073-2.620-50,20.804-1.897-67,-8.757 0.986 4,14.619-0.186-3,37.079-0.758-8,22.017 0.392-4,20.856 0.580-4,19.047 0.687 6,15.235 0.730-3,11.803 0.727-4,37.867 0.416-7,2.379 0.784 12,-62.867 0.957 11,-3.612 0.361 5,21.259 0.243 10,-10.920 0.332 2,10.238 0.262 15,-18.472 0.244 8,-41.764 0.141 15,-20.499 0.091-2,-20.893 0.057 3,-20.189 0.030-3,-1.930 0.094 6,-29.367-0.018 250,-24.575-0.038-347,-19.611-0.047 63,-14.938-0.049 1,-27.624 0.137 0,2.205-0.286 0,0.511-0.023 4,-3.533-0.010 19,-7.261-0.008 9,-9.573-0.006-10,-13.737-0.004-23,-16.054-0.003-7,-33.372-0.003-16,-26.290-0.001-6,10.724-0.539 3,-18.514-0.926-4,-45.250-1.965-10,-25.358-2.006-3,-50.809-3.327-11,-17.166-2.428 8,55.961 1.558 10,-1.659-0.692 0,-28.367-2.349-5,6.893-0.706 3,14.670 0.128 38,19.516 0.716 0,-29.088-2.490 7,47.293 2.553 2,45.263 2.642 16,40.077 2.466-7,33.424 2.143 166,26.462 1.760-241,19.918 1.373 58,29.322 0.632 0,6.791 1.629 0,5.469 0.072 41,9.121 0.061 49,29.270 0.141-33,20.663 0.013 17,-4.656-0.110-89,15.443-0.020-8,36.815 0.010-9,23.505-0.040-5,25.589-0.042-4,25.867-0.042 1,24.610-0.039-4,22.555-0.036-5,18.640-0.031-4,14.973-0.027 7,8.452-0.022 0,3.411-0.018 29,-4.015-0.014 17,-9.114-0.011 0,16.469-0.010 0,-24.688-0.007 0,-81.177 0.000 0,-21.708-0.001 0,37.737-0.008 0,-50.915 0.001 0,-45.438 0.002 45,-38.257 0.003 184,-30.629 0.003-262,-23.363 0.003 33,-36.889-0.004 0,-2.878 0.012 0,-1.683 0.001 11,-0.103 0.000 15,3.896 0.000-5,-1.789 0.000 3,-8.827 0.000 11,-9.029 0.000 10,-6.821 0.000 7,-13.225 0.000-48,-17.605 0.000-21,-19.896 0.000-5,-6.808 0.000-1,-21.066 0.000-5,-73.620 0.000-16,-35.202 0.000-7,1.665 0.000 2,-22.065 0.000-3,-16.780 0.000-3,-12.225 0.000 6,-6.805 0.000-1,-2.624 0.000 31,3.916 0.000 19,8.388 0.000 0,45.504 0.000 0,13.033 0.000 0,-9.446 0.236 0,24.712 0.392 0,-21.720 0.680 0,49.904 0.166 0,45.611-0.026 56,39.051-0.141 7,31.675-0.199 20,24.438-0.217-83,17.911-0.209 0,27.032 0.365 0,-0.089-0.928 0,0.396-0.068 0,-3.560-0.037 0,1.272-0.015 0,8.436-0.019 69,7.379-0.011 34,-0.077 0.003-36,6.795-0.002-30,24.416-0.008-51,15.588 0.002-4,-6.335 0.010 3,10.874 0.003-2,58.569-0.004-13,21.121 0.005-6,-18.797 0.008 9,13.657 0.003 0,-30.975 0.004 6,7.620 0.001-2,55.990 0.684-10,9.518 1.139 6,29.935 1.712 2,-0.742 1.360 3,-54.144-0.184 8,-5.858 1.029 0,10.305 1.790-2,-16.925 0.572 2,22.003 3.664 24,-37.798-0.089 2,-35.185-0.515 23,-30.473-0.726-10,-24.911-0.789 85,-19.332-0.756-75,-17.194-0.721-10,-10.700 1.847-9,-6.440-1.470-16,-5.661 0.617 0,-9.650 1.928 9,-8.198 0.366 30,-10.979 0.428 12,-12.441 0.452-38,-23.240 2.078-33,-15.707 0.368-2,11.317-3.144 4,-9.074 0.208-3,-25.728 1.337-5,-12.561-0.874 1,-10.813-0.731-2,-9.060-0.594 6,-8.068-0.941 2,-6.981-1.143-5,-5.902-1.233-1,-4.855-1.239 6,-2.468-1.185 6,-0.651-1.091 1,1.568-0.972 2,3.074-0.842 2,5.604-0.709 2,7.142-0.582 5,11.104-0.463 6,13.402-0.357 2,-9.726-0.167 6,28.523 0.053 2,27.646 0.226 4,24.980 0.319-6,21.384 0.354 93,17.474 0.348-125,13.663 0.318 12,18.875 2.451 16,3.372-1.770 3,2.896 0.135 3,-0.861-0.598-1,3.439-0.135 2,11.316-0.007 11,11.222-0.258 2,14.983-0.263-1,16.632-0.251-31,-4.882-0.355-14,13.236-0.125-2,31.968-0.075-7,20.371-0.124-4,21.065-0.102-3,20.566-0.082-1,17.380-0.064-3,14.292-0.048-3,-16.963-0.026 3,8.420-0.019 3,36.872-0.022-3,4.599-0.008 4,-0.921-0.003 13,-4.808 0.002 3,18.823-0.003 5,-14.327 0.009 4,-45.227 0.016 5,-22.221 0.008 7,10.849 0.080 26,-41.312 0.136-4,-37.872 0.152-2,-32.683 0.149-8,-26.820 0.135 129,-21.007 0.116-145,-15.692 0.095 0,-22.789 1.020 0,3.502-1.137 0,-3.320-0.051 23,-4.589-0.067 6,-5.275-0.075 9,-13.111-0.034 18,-11.063-0.094 9,-6.741 0.596-78,-14.794 1.115-3,-3.947 0.794-1,-14.287 1.209-3,-35.378 1.573-7,-23.027 0.436-5,-25.254 0.023-5,-25.651-0.272-2,-26.326-0.470-6,-25.566-0.588-4,-24.056-0.645-5,-21.847-0.655 4,-15.781-0.631-3,-10.718-0.584 43,-0.906-0.524 7,6.123-0.456 2,13.856-0.386 1,18.708-0.318 0,-29.168-0.248 0,50.526-0.281 0,52.141-0.185 0,49.335-0.110 1,43.906-0.054 4,37.199-0.014 104,30.167 0.013-214,23.445 0.029 105,18.931 0.055 0,29.314-0.089 0,6.578 0.187 0,13.965 0.021 105,15.132 0.019 109,15.697 0.016-91,15.359 0.013-149,16.469 0.011-2,16.482 0.009 0,-1.747 0.006-1,14.255 0.004 2,61.520 0.005-11,18.337 0.003 1,-10.952 0.000 2,12.378 0.000 2,-16.639-0.001 4,11.492 0.000 0,79.669 0.001-9,14.631-0.001 14,7.804-0.001 2,2.723-0.001 6,-72.491-0.002 5,-3.427-0.001 9,26.513 0.000 2,-10.620-0.001 0,-14.937 0.000 0,-17.306 0.000 0,37.366 0.235 0,-47.572 0.358 14,-47.049 0.402 8,-42.646 0.394 22,-36.263 0.355-4,-29.227 0.300 83,-22.403 0.241-107,-18.408 0.155-16,-15.379 4.984 0,-11.288-2.284 0,-3.068-0.299 0,-3.566-0.035 0,-4.648-0.251 43,-5.199-0.394 18,-2.529-0.524 5,-7.636 0.227-28,-27.099 1.154-53,-16.035-0.266-2,-4.167-0.894-2,-13.857-0.442-3,-15.737-0.476-3,-16.334-0.478-4,3.672-0.657 2,-13.542-0.326 3,-60.900-0.069-10,-13.998-0.417-2,42.759-0.427 7,-5.083-0.175 3,-29.861-0.133-3,-1.073-0.147 3,3.833-0.110 6,7.144-0.078 7,13.524 0.396 14,17.430 0.714 0,20.096 0.460 2,21.047 0.257-1,-1.929 0.686 17,32.645-0.087 4,28.317-0.240 276,23.364-0.317-382,18.412-0.341 83,13.850-0.328 0,23.443 0.658 0,-0.718-1.562 0,0.752-0.115 0,-3.135-0.070 0,1.050-0.029 17,9.688-0.042 27,6.821-0.025 0,-2.416 0.013-17,7.419-0.002-21,16.401-0.008-18,12.447 0.003-2,13.624 0.005-3,13.819 0.006-3,-0.052 0.010 0,11.477 0.005-2,48.731-0.001-11,17.249 0.007 1,-7.229 0.008 3,10.103 0.004 2,8.928 0.004 0,7.671 0.003-2,3.657 0.002 0,0.627 0.002 12,-3.633 0.001 4,-6.495 0.001 2,-12.798 0.001 1,-16.684 0.000 2,9.943 0.001 18,-32.103 0.000-1,-30.328 0.000 12,-26.881 0.000-4,-22.641 0.000 122,-18.223 0.000-166,-14.031 0.000 27,-35.029 0.943 0,-5.325 1.309 33,-12.162 1.510 40,-14.465 0.898-50,-15.423 0.420 6,-18.559 0.059-34,-19.917-0.200-23,-20.417-0.375-3,-19.811-0.482-2,-23.040-0.536-5,-24.253-0.549-2,-25.577-0.532-6,-25.314-0.495 5,-22.567-0.445-4,-19.547-0.389-4,-13.249-0.330-1,-8.139-0.273 35,-0.913-0.219 5,4.275-0.171 5,-25.934-0.145 5,18.070-0.110 0,87.250-0.016 0,20.550-0.026 0,-21.157-0.067 0,38.461-0.002 0,25.965-0.010 0,42.738 0.027 0,36.992 0.032 331,30.591 0.033-380,24.242 0.032 49,18.393 0.029 0,27.074-0.013 0,-2.135 0.074 0,5.320 0.008 4,8.963 0.006 42,11.134 0.005 16,13.758 0.003-22,14.978 0.002-29,16.766 0.001-32,17.249 0.001-5,21.800 0.000-3,24.012 0.000-5,27.448 0.000-3,28.601-0.001-4,28.310-0.001-4,26.768-0.001-6,24.173-0.001-4,21.187 0.000 9,16.672-0.001-2,12.671 0.000 36,4.183 0.000 12,-2.058 0.000 0,-9.609 0.000 0,-14.532 0.000 0,-57.986 0.000 0,-22.702 0.000 0,72.669 0.041 0,-66.042 0.062 0,-61.421 0.069 0,-53.082 0.067 0,-43.264 0.060 121,-33.447 0.050-116,-24.521 0.040 1,-16.937 0.030-1,-20.475 0.475 8,0.564-0.431-7,-0.585 0.004 1,0.832 0.002-1,1.608 0.000 1,1.929-0.001-1,1.947-0.002 1,-1.670 0.458 6,2.756 1.925 137,-0.603-2.418 6,-1.487-0.276-157,1.595-0.114 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3-15T12:52:40"/>
    </inkml:context>
    <inkml:brush xml:id="br0">
      <inkml:brushProperty name="width" value="0.0529194456206428" units="cm"/>
      <inkml:brushProperty name="height" value="0.0529194456206428" units="cm"/>
      <inkml:brushProperty name="color" value="#002060"/>
      <inkml:brushProperty name="ignorePressure" value="0"/>
    </inkml:brush>
  </inkml:definitions>
  <inkml:trace contextRef="#ctx0" brushRef="#br0">6281.329 1972.688 767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customXml" Target="../ink/ink3.xml"/><Relationship Id="rId4" Type="http://schemas.openxmlformats.org/officeDocument/2006/relationships/image" Target="../media/image11.png"/><Relationship Id="rId3" Type="http://schemas.openxmlformats.org/officeDocument/2006/relationships/customXml" Target="../ink/ink2.xml"/><Relationship Id="rId2" Type="http://schemas.openxmlformats.org/officeDocument/2006/relationships/image" Target="../media/image10.png"/><Relationship Id="rId1" Type="http://schemas.openxmlformats.org/officeDocument/2006/relationships/customXml" Target="../ink/ink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customXml" Target="../ink/ink5.xml"/><Relationship Id="rId2" Type="http://schemas.openxmlformats.org/officeDocument/2006/relationships/image" Target="../media/image12.png"/><Relationship Id="rId1" Type="http://schemas.openxmlformats.org/officeDocument/2006/relationships/customXml" Target="../ink/ink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customXml" Target="../ink/ink7.xml"/><Relationship Id="rId2" Type="http://schemas.openxmlformats.org/officeDocument/2006/relationships/image" Target="../media/image18.png"/><Relationship Id="rId1" Type="http://schemas.openxmlformats.org/officeDocument/2006/relationships/customXml" Target="../ink/ink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GPT</a:t>
            </a:r>
            <a:r>
              <a:rPr lang="zh-CN" altLang="en-US"/>
              <a:t>使用手册命令</a:t>
            </a:r>
            <a:r>
              <a:rPr lang="zh-CN" altLang="en-US"/>
              <a:t>全解</a:t>
            </a:r>
            <a:endParaRPr lang="zh-CN" altLang="en-US"/>
          </a:p>
        </p:txBody>
      </p:sp>
      <p:sp>
        <p:nvSpPr>
          <p:cNvPr id="3" name="副标题 2"/>
          <p:cNvSpPr>
            <a:spLocks noGrp="1"/>
          </p:cNvSpPr>
          <p:nvPr>
            <p:ph type="subTitle" idx="1"/>
          </p:nvPr>
        </p:nvSpPr>
        <p:spPr/>
        <p:txBody>
          <a:bodyPr/>
          <a:p>
            <a:r>
              <a:rPr lang="zh-CN" altLang="en-US"/>
              <a:t>清华大学</a:t>
            </a:r>
            <a:r>
              <a:rPr lang="en-US" altLang="zh-CN"/>
              <a:t>  </a:t>
            </a:r>
            <a:r>
              <a:rPr lang="zh-CN" altLang="en-US"/>
              <a:t>方建杰</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a:t>
            </a:r>
            <a:r>
              <a:rPr lang="zh-CN" altLang="en-US"/>
              <a:t>写英文标题</a:t>
            </a:r>
            <a:endParaRPr lang="zh-CN" altLang="en-US"/>
          </a:p>
        </p:txBody>
      </p:sp>
      <p:sp>
        <p:nvSpPr>
          <p:cNvPr id="3" name="内容占位符 2"/>
          <p:cNvSpPr>
            <a:spLocks noGrp="1"/>
          </p:cNvSpPr>
          <p:nvPr>
            <p:ph idx="1"/>
          </p:nvPr>
        </p:nvSpPr>
        <p:spPr/>
        <p:txBody>
          <a:bodyPr>
            <a:normAutofit lnSpcReduction="10000"/>
          </a:bodyPr>
          <a:p>
            <a:pPr marL="0" indent="0">
              <a:buNone/>
            </a:pPr>
            <a:r>
              <a:rPr lang="en-US" altLang="zh-CN"/>
              <a:t>I want you to act as an academic journal editor. I am going to provide you an abstract of manuscript and you provide me with 5 good titles in English for a research paper and give explanation for why this title is good. Provide your output as a markdown table with two columns and with head in Chinese. First column gives titles in English and second column provides explanation in Chinese. The title should be no more than eight words, and the title can be referred to by a number of words, lively, imaginative.The following text is the abstract: </a:t>
            </a:r>
            <a:r>
              <a:rPr lang="zh-CN" altLang="en-US"/>
              <a:t>希望你担任一名学术期刊编辑。我将为你提供一个手稿的摘要，你需要为一篇研究论文提供</a:t>
            </a:r>
            <a:r>
              <a:rPr lang="en-US" altLang="zh-CN"/>
              <a:t>5</a:t>
            </a:r>
            <a:r>
              <a:rPr lang="zh-CN" altLang="en-US"/>
              <a:t>个好的英文标题，并解释为什么这个标题好。请以</a:t>
            </a:r>
            <a:r>
              <a:rPr lang="en-US" altLang="zh-CN"/>
              <a:t>Markdown</a:t>
            </a:r>
            <a:r>
              <a:rPr lang="zh-CN" altLang="en-US"/>
              <a:t>表格的形式提供你的输出，表格有两列，标题用中文。第一列给出英文标题，第二列用中文提供解释。以下是摘要：</a:t>
            </a:r>
            <a:endParaRPr lang="zh-CN"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a:t>
            </a:r>
            <a:r>
              <a:rPr lang="zh-CN" altLang="en-US"/>
              <a:t>风格</a:t>
            </a:r>
            <a:r>
              <a:rPr lang="zh-CN" altLang="en-US"/>
              <a:t>规范</a:t>
            </a:r>
            <a:endParaRPr lang="zh-CN" altLang="en-US"/>
          </a:p>
        </p:txBody>
      </p:sp>
      <p:sp>
        <p:nvSpPr>
          <p:cNvPr id="3" name="内容占位符 2"/>
          <p:cNvSpPr>
            <a:spLocks noGrp="1"/>
          </p:cNvSpPr>
          <p:nvPr>
            <p:ph idx="1"/>
          </p:nvPr>
        </p:nvSpPr>
        <p:spPr/>
        <p:txBody>
          <a:bodyPr/>
          <a:p>
            <a:r>
              <a:rPr lang="zh-CN" altLang="en-US" sz="2400"/>
              <a:t>请按照以下</a:t>
            </a:r>
            <a:r>
              <a:rPr lang="en-US" altLang="zh-CN" sz="2400"/>
              <a:t>[</a:t>
            </a:r>
            <a:r>
              <a:rPr lang="zh-CN" altLang="en-US" sz="2400"/>
              <a:t>语言</a:t>
            </a:r>
            <a:r>
              <a:rPr lang="en-US" altLang="zh-CN" sz="2400"/>
              <a:t>]</a:t>
            </a:r>
            <a:r>
              <a:rPr lang="zh-CN" altLang="en-US" sz="2400"/>
              <a:t>代码片段的风格来规范此</a:t>
            </a:r>
            <a:r>
              <a:rPr lang="en-US" altLang="zh-CN" sz="2400"/>
              <a:t>[</a:t>
            </a:r>
            <a:r>
              <a:rPr lang="zh-CN" altLang="en-US" sz="2400"/>
              <a:t>语言</a:t>
            </a:r>
            <a:r>
              <a:rPr lang="en-US" altLang="zh-CN" sz="2400"/>
              <a:t>]</a:t>
            </a:r>
            <a:r>
              <a:rPr lang="zh-CN" altLang="en-US" sz="2400"/>
              <a:t>代码的整体编写风格：</a:t>
            </a:r>
            <a:r>
              <a:rPr lang="en-US" altLang="zh-CN" sz="2400"/>
              <a:t>[code snippet]</a:t>
            </a:r>
            <a:r>
              <a:rPr lang="zh-CN" altLang="en-US" sz="2400"/>
              <a:t>。</a:t>
            </a:r>
            <a:endParaRPr lang="zh-CN" altLang="en-US" sz="2400"/>
          </a:p>
          <a:p>
            <a:endParaRPr lang="zh-CN" altLang="en-US" sz="2400"/>
          </a:p>
          <a:p>
            <a:r>
              <a:rPr lang="zh-CN" altLang="en-US" sz="2400"/>
              <a:t>以下</a:t>
            </a:r>
            <a:r>
              <a:rPr lang="en-US" altLang="zh-CN" sz="2400"/>
              <a:t>[</a:t>
            </a:r>
            <a:r>
              <a:rPr lang="zh-CN" altLang="en-US" sz="2400"/>
              <a:t>语言</a:t>
            </a:r>
            <a:r>
              <a:rPr lang="en-US" altLang="zh-CN" sz="2400"/>
              <a:t>]</a:t>
            </a:r>
            <a:r>
              <a:rPr lang="zh-CN" altLang="en-US" sz="2400"/>
              <a:t>代码片段的变量和函数命名不符合最佳实践，请按照 </a:t>
            </a:r>
            <a:r>
              <a:rPr lang="en-US" altLang="zh-CN" sz="2400"/>
              <a:t>[</a:t>
            </a:r>
            <a:r>
              <a:rPr lang="zh-CN" altLang="en-US" sz="2400"/>
              <a:t>风格</a:t>
            </a:r>
            <a:r>
              <a:rPr lang="en-US" altLang="zh-CN" sz="2400"/>
              <a:t>]</a:t>
            </a:r>
            <a:r>
              <a:rPr lang="zh-CN" altLang="en-US" sz="2400"/>
              <a:t> 规范重命名所有变量和函数：</a:t>
            </a:r>
            <a:r>
              <a:rPr lang="en-US" altLang="zh-CN" sz="2400"/>
              <a:t>[code snippet]</a:t>
            </a:r>
            <a:r>
              <a:rPr lang="zh-CN" altLang="en-US"/>
              <a:t>。</a:t>
            </a:r>
            <a:endParaRPr lang="zh-CN" altLang="en-US"/>
          </a:p>
          <a:p>
            <a:endParaRPr lang="zh-CN" altLang="en-US"/>
          </a:p>
          <a:p>
            <a:r>
              <a:rPr lang="zh-CN" altLang="en-US" sz="2400"/>
              <a:t>请重构以下 </a:t>
            </a:r>
            <a:r>
              <a:rPr lang="en-US" altLang="zh-CN" sz="2400"/>
              <a:t>[</a:t>
            </a:r>
            <a:r>
              <a:rPr lang="zh-CN" altLang="en-US" sz="2400"/>
              <a:t>语言</a:t>
            </a:r>
            <a:r>
              <a:rPr lang="en-US" altLang="zh-CN" sz="2400"/>
              <a:t>]</a:t>
            </a:r>
            <a:r>
              <a:rPr lang="zh-CN" altLang="en-US" sz="2400"/>
              <a:t>代码片段，提高可读性和可维护性。请通过</a:t>
            </a:r>
            <a:r>
              <a:rPr lang="en-US" altLang="zh-CN" sz="2400"/>
              <a:t>[</a:t>
            </a:r>
            <a:r>
              <a:rPr lang="zh-CN" altLang="en-US" sz="2400"/>
              <a:t>方法列表</a:t>
            </a:r>
            <a:r>
              <a:rPr lang="en-US" altLang="zh-CN" sz="2400"/>
              <a:t>]</a:t>
            </a:r>
            <a:r>
              <a:rPr lang="zh-CN" altLang="en-US" sz="2400"/>
              <a:t>等方式进行优化</a:t>
            </a:r>
            <a:r>
              <a:rPr lang="en-US" altLang="zh-CN" sz="2400"/>
              <a:t>:[code snippet]</a:t>
            </a:r>
            <a:r>
              <a:rPr lang="zh-CN" altLang="en-US" sz="2400"/>
              <a:t>。</a:t>
            </a:r>
            <a:endParaRPr lang="zh-CN" altLang="en-US"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屏幕截图 2025-03-15 124048"/>
          <p:cNvPicPr>
            <a:picLocks noChangeAspect="1"/>
          </p:cNvPicPr>
          <p:nvPr>
            <p:ph idx="1"/>
          </p:nvPr>
        </p:nvPicPr>
        <p:blipFill>
          <a:blip r:embed="rId1"/>
          <a:stretch>
            <a:fillRect/>
          </a:stretch>
        </p:blipFill>
        <p:spPr>
          <a:xfrm>
            <a:off x="635000" y="574040"/>
            <a:ext cx="7767955" cy="4351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3.</a:t>
            </a:r>
            <a:r>
              <a:rPr lang="zh-CN" altLang="en-US"/>
              <a:t>写摘要</a:t>
            </a:r>
            <a:endParaRPr lang="zh-CN" altLang="en-US"/>
          </a:p>
        </p:txBody>
      </p:sp>
      <p:sp>
        <p:nvSpPr>
          <p:cNvPr id="3" name="内容占位符 2"/>
          <p:cNvSpPr>
            <a:spLocks noGrp="1"/>
          </p:cNvSpPr>
          <p:nvPr>
            <p:ph idx="1"/>
          </p:nvPr>
        </p:nvSpPr>
        <p:spPr/>
        <p:txBody>
          <a:bodyPr/>
          <a:p>
            <a:pPr marL="0" indent="0">
              <a:buNone/>
            </a:pPr>
            <a:r>
              <a:rPr lang="zh-CN" altLang="en-US"/>
              <a:t>这个指令可以为你的研究论文撰写一个摘要，简洁地总结研究目标、方法、主要发现和意义，确保摘要清晰、连贯，同时遵循学术领域的具体指南和惯例。</a:t>
            </a:r>
            <a:endParaRPr lang="zh-CN" altLang="en-US"/>
          </a:p>
          <a:p>
            <a:pPr marL="0" indent="0">
              <a:buNone/>
            </a:pPr>
            <a:endParaRPr lang="en-US" altLang="zh-CN"/>
          </a:p>
          <a:p>
            <a:pPr marL="0" indent="0">
              <a:buNone/>
            </a:pPr>
            <a:r>
              <a:rPr lang="en-US" altLang="zh-CN"/>
              <a:t>Act as an academic research expert. Draft an abstract for a research paper titled [title]. The abstract should succinctly summarize the main objectives, methodologies, key findings, and implications of the research.</a:t>
            </a:r>
            <a:endParaRPr lang="en-US" altLang="zh-CN"/>
          </a:p>
          <a:p>
            <a:pPr marL="0" indent="0">
              <a:buNone/>
            </a:pPr>
            <a:r>
              <a:rPr lang="zh-CN" altLang="en-US"/>
              <a:t>作为学术研究专家，为研究论文撰写一个简洁、精确的摘要。</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屏幕截图 2025-03-15 124145"/>
          <p:cNvPicPr>
            <a:picLocks noChangeAspect="1"/>
          </p:cNvPicPr>
          <p:nvPr>
            <p:ph idx="1"/>
          </p:nvPr>
        </p:nvPicPr>
        <p:blipFill>
          <a:blip r:embed="rId1"/>
          <a:stretch>
            <a:fillRect/>
          </a:stretch>
        </p:blipFill>
        <p:spPr>
          <a:xfrm>
            <a:off x="793750" y="1172845"/>
            <a:ext cx="10515600" cy="31521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a:t>
            </a:r>
            <a:r>
              <a:rPr lang="zh-CN" altLang="en-US"/>
              <a:t>写英文摘要指令</a:t>
            </a:r>
            <a:endParaRPr lang="zh-CN" altLang="en-US"/>
          </a:p>
        </p:txBody>
      </p:sp>
      <p:sp>
        <p:nvSpPr>
          <p:cNvPr id="3" name="内容占位符 2"/>
          <p:cNvSpPr>
            <a:spLocks noGrp="1"/>
          </p:cNvSpPr>
          <p:nvPr>
            <p:ph idx="1"/>
          </p:nvPr>
        </p:nvSpPr>
        <p:spPr>
          <a:xfrm>
            <a:off x="838200" y="1825625"/>
            <a:ext cx="10515600" cy="4803140"/>
          </a:xfrm>
        </p:spPr>
        <p:txBody>
          <a:bodyPr>
            <a:normAutofit fontScale="90000" lnSpcReduction="10000"/>
          </a:bodyPr>
          <a:p>
            <a:pPr marL="0" indent="0">
              <a:buNone/>
            </a:pPr>
            <a:r>
              <a:rPr lang="en-US" altLang="zh-CN"/>
              <a:t>Please read through the uploaded manuscript and write an abstract in English for it. The abstract should initiate with a comprehensive summary of the broader context or background of the study, followed by a statement that describe the gaps, limitations or issues. Then, describe the research methods used in the manuscript. After that, write 3-5 sentences showing the key findings. In the end, include a statement which underscores the unique value or significant contribution of the manuscript. After generating the abstract, give explanation in Chinese checking if you have followed the instruction in a markdown table.</a:t>
            </a:r>
            <a:endParaRPr lang="en-US" altLang="zh-CN"/>
          </a:p>
          <a:p>
            <a:pPr marL="0" indent="0">
              <a:buNone/>
            </a:pPr>
            <a:r>
              <a:rPr lang="zh-CN" altLang="en-US"/>
              <a:t>请阅读上传的手稿，并为其撰写一份英文摘要。摘要应首先提供研究背景或更广泛背景的全面概述，接着陈述描述研究的空白、局限性或问题。然后，描述手稿中使用的研究方法。此后，写出</a:t>
            </a:r>
            <a:r>
              <a:rPr lang="en-US" altLang="zh-CN"/>
              <a:t>3-5</a:t>
            </a:r>
            <a:r>
              <a:rPr lang="zh-CN" altLang="en-US"/>
              <a:t>句话展示关键发现。最后，包括一份强调手稿独特价值或重大贡献的声明。在生成摘要后，以中文提供解释，检查你是否遵循了指令，并以</a:t>
            </a:r>
            <a:r>
              <a:rPr lang="en-US" altLang="zh-CN"/>
              <a:t>Markdown</a:t>
            </a:r>
            <a:r>
              <a:rPr lang="zh-CN" altLang="en-US"/>
              <a:t>表格形式展示。</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屏幕截图 2025-03-15 124307"/>
          <p:cNvPicPr>
            <a:picLocks noChangeAspect="1"/>
          </p:cNvPicPr>
          <p:nvPr>
            <p:ph idx="1"/>
          </p:nvPr>
        </p:nvPicPr>
        <p:blipFill>
          <a:blip r:embed="rId1"/>
          <a:stretch>
            <a:fillRect/>
          </a:stretch>
        </p:blipFill>
        <p:spPr>
          <a:xfrm>
            <a:off x="512445" y="1847850"/>
            <a:ext cx="4692015" cy="4351655"/>
          </a:xfrm>
          <a:prstGeom prst="rect">
            <a:avLst/>
          </a:prstGeom>
        </p:spPr>
      </p:pic>
      <p:pic>
        <p:nvPicPr>
          <p:cNvPr id="5" name="图片 4" descr="屏幕截图 2025-03-15 124301"/>
          <p:cNvPicPr>
            <a:picLocks noChangeAspect="1"/>
          </p:cNvPicPr>
          <p:nvPr/>
        </p:nvPicPr>
        <p:blipFill>
          <a:blip r:embed="rId2"/>
          <a:stretch>
            <a:fillRect/>
          </a:stretch>
        </p:blipFill>
        <p:spPr>
          <a:xfrm>
            <a:off x="5204460" y="2459355"/>
            <a:ext cx="6980555" cy="30410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a:t>
            </a:r>
            <a:r>
              <a:rPr lang="zh-CN" altLang="en-US"/>
              <a:t>缩写名称</a:t>
            </a:r>
            <a:endParaRPr lang="zh-CN" altLang="en-US"/>
          </a:p>
        </p:txBody>
      </p:sp>
      <p:sp>
        <p:nvSpPr>
          <p:cNvPr id="3" name="内容占位符 2"/>
          <p:cNvSpPr>
            <a:spLocks noGrp="1"/>
          </p:cNvSpPr>
          <p:nvPr>
            <p:ph idx="1"/>
          </p:nvPr>
        </p:nvSpPr>
        <p:spPr/>
        <p:txBody>
          <a:bodyPr/>
          <a:p>
            <a:r>
              <a:rPr lang="zh-CN" altLang="en-US"/>
              <a:t>可以向</a:t>
            </a:r>
            <a:r>
              <a:rPr lang="en-US" altLang="zh-CN"/>
              <a:t>AI</a:t>
            </a:r>
            <a:r>
              <a:rPr lang="zh-CN" altLang="en-US"/>
              <a:t>寻求为段落起标题，为方法起缩写名称等。</a:t>
            </a:r>
            <a:endParaRPr lang="zh-CN" altLang="en-US"/>
          </a:p>
          <a:p>
            <a:endParaRPr lang="en-US" altLang="zh-CN"/>
          </a:p>
          <a:p>
            <a:r>
              <a:rPr lang="en-US" altLang="zh-CN"/>
              <a:t>What abbreviations can "XXX" have? Give several options, with reasons, for use in an academic paper. "XXX"</a:t>
            </a:r>
            <a:r>
              <a:rPr lang="zh-CN" altLang="en-US"/>
              <a:t>可以有哪些缩写？请给出几种选择，并给出理由，以便用于论文中。</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6.</a:t>
            </a:r>
            <a:r>
              <a:rPr lang="zh-CN" altLang="en-US"/>
              <a:t>论文续写</a:t>
            </a:r>
            <a:endParaRPr lang="zh-CN" altLang="en-US"/>
          </a:p>
        </p:txBody>
      </p:sp>
      <p:sp>
        <p:nvSpPr>
          <p:cNvPr id="3" name="内容占位符 2"/>
          <p:cNvSpPr>
            <a:spLocks noGrp="1"/>
          </p:cNvSpPr>
          <p:nvPr>
            <p:ph idx="1"/>
          </p:nvPr>
        </p:nvSpPr>
        <p:spPr/>
        <p:txBody>
          <a:bodyPr/>
          <a:p>
            <a:pPr marL="0" indent="0">
              <a:buNone/>
            </a:pPr>
            <a:r>
              <a:rPr lang="zh-CN" altLang="en-US"/>
              <a:t>这个方法一般适合实在想不出什么内容，又希望增加字数的情况。</a:t>
            </a:r>
            <a:endParaRPr lang="zh-CN" altLang="en-US"/>
          </a:p>
          <a:p>
            <a:pPr marL="0" indent="0">
              <a:buNone/>
            </a:pPr>
            <a:endParaRPr lang="en-US" altLang="zh-CN"/>
          </a:p>
          <a:p>
            <a:pPr marL="0" indent="0">
              <a:buNone/>
            </a:pPr>
            <a:r>
              <a:rPr lang="en-US" altLang="zh-CN"/>
              <a:t>Based on the knowledge you have mastered about [xxx], polish and continue writing the above content to make the content richer and more complete.</a:t>
            </a:r>
            <a:endParaRPr lang="en-US" altLang="zh-CN"/>
          </a:p>
          <a:p>
            <a:pPr marL="0" indent="0">
              <a:buNone/>
            </a:pPr>
            <a:r>
              <a:rPr lang="zh-CN" altLang="en-US"/>
              <a:t>根据你所掌握的关于</a:t>
            </a:r>
            <a:r>
              <a:rPr lang="en-US" altLang="zh-CN"/>
              <a:t>[xxx]</a:t>
            </a:r>
            <a:r>
              <a:rPr lang="zh-CN" altLang="en-US"/>
              <a:t>的知识，润色并续写上面的内容，使得内容更加丰富完整。</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7.</a:t>
            </a:r>
            <a:r>
              <a:rPr lang="zh-CN" altLang="en-US"/>
              <a:t>论文致谢</a:t>
            </a:r>
            <a:endParaRPr lang="zh-CN" altLang="en-US"/>
          </a:p>
        </p:txBody>
      </p:sp>
      <p:sp>
        <p:nvSpPr>
          <p:cNvPr id="3" name="内容占位符 2"/>
          <p:cNvSpPr>
            <a:spLocks noGrp="1"/>
          </p:cNvSpPr>
          <p:nvPr>
            <p:ph idx="1"/>
          </p:nvPr>
        </p:nvSpPr>
        <p:spPr/>
        <p:txBody>
          <a:bodyPr/>
          <a:p>
            <a:pPr marL="0" indent="0">
              <a:buNone/>
            </a:pPr>
            <a:r>
              <a:rPr lang="zh-CN" altLang="en-US"/>
              <a:t>对在研究过程中提供帮助的个人或机构表示感谢。</a:t>
            </a:r>
            <a:endParaRPr lang="zh-CN" altLang="en-US"/>
          </a:p>
          <a:p>
            <a:pPr marL="0" indent="0">
              <a:buNone/>
            </a:pPr>
            <a:endParaRPr lang="en-US" altLang="zh-CN"/>
          </a:p>
          <a:p>
            <a:pPr marL="0" indent="0">
              <a:buNone/>
            </a:pPr>
            <a:r>
              <a:rPr lang="zh-CN" altLang="en-US"/>
              <a:t>我想请你帮我写一份关于我的论文的致谢。我的论文的题目是</a:t>
            </a:r>
            <a:r>
              <a:rPr lang="en-US" altLang="zh-CN"/>
              <a:t>(</a:t>
            </a:r>
            <a:r>
              <a:rPr lang="zh-CN" altLang="en-US"/>
              <a:t>题目</a:t>
            </a:r>
            <a:r>
              <a:rPr lang="en-US" altLang="zh-CN"/>
              <a:t>)</a:t>
            </a:r>
            <a:r>
              <a:rPr lang="zh-CN" altLang="en-US"/>
              <a:t>，我的导师是</a:t>
            </a:r>
            <a:r>
              <a:rPr lang="en-US" altLang="zh-CN"/>
              <a:t>(</a:t>
            </a:r>
            <a:r>
              <a:rPr lang="zh-CN" altLang="en-US"/>
              <a:t>导师</a:t>
            </a:r>
            <a:r>
              <a:rPr lang="en-US" altLang="zh-CN"/>
              <a:t>)</a:t>
            </a:r>
            <a:r>
              <a:rPr lang="zh-CN" altLang="en-US"/>
              <a:t>，我的合作者是</a:t>
            </a:r>
            <a:r>
              <a:rPr lang="en-US" altLang="zh-CN"/>
              <a:t>(</a:t>
            </a:r>
            <a:r>
              <a:rPr lang="zh-CN" altLang="en-US"/>
              <a:t>合作者</a:t>
            </a:r>
            <a:r>
              <a:rPr lang="en-US" altLang="zh-CN"/>
              <a:t>)</a:t>
            </a:r>
            <a:r>
              <a:rPr lang="zh-CN" altLang="en-US"/>
              <a:t>。我想感谢以下的人或机构：</a:t>
            </a:r>
            <a:r>
              <a:rPr lang="en-US" altLang="zh-CN"/>
              <a:t> (</a:t>
            </a:r>
            <a:r>
              <a:rPr lang="zh-CN" altLang="en-US"/>
              <a:t>感谢对象</a:t>
            </a:r>
            <a:r>
              <a:rPr lang="en-US" altLang="zh-CN"/>
              <a:t>1):</a:t>
            </a:r>
            <a:r>
              <a:rPr lang="zh-CN" altLang="en-US"/>
              <a:t>感谢他们对我的</a:t>
            </a:r>
            <a:r>
              <a:rPr lang="en-US" altLang="zh-CN"/>
              <a:t>(</a:t>
            </a:r>
            <a:r>
              <a:rPr lang="zh-CN" altLang="en-US"/>
              <a:t>帮助或贡献</a:t>
            </a:r>
            <a:r>
              <a:rPr lang="en-US" altLang="zh-CN"/>
              <a:t>) (</a:t>
            </a:r>
            <a:r>
              <a:rPr lang="zh-CN" altLang="en-US"/>
              <a:t>感谢对象</a:t>
            </a:r>
            <a:r>
              <a:rPr lang="en-US" altLang="zh-CN"/>
              <a:t>2):</a:t>
            </a:r>
            <a:r>
              <a:rPr lang="zh-CN" altLang="en-US"/>
              <a:t>感谢他们对我的</a:t>
            </a:r>
            <a:r>
              <a:rPr lang="en-US" altLang="zh-CN"/>
              <a:t>(</a:t>
            </a:r>
            <a:r>
              <a:rPr lang="zh-CN" altLang="en-US"/>
              <a:t>帮助或贡献</a:t>
            </a:r>
            <a:r>
              <a:rPr lang="en-US" altLang="zh-CN"/>
              <a:t>) (</a:t>
            </a:r>
            <a:r>
              <a:rPr lang="zh-CN" altLang="en-US"/>
              <a:t>感谢对象</a:t>
            </a:r>
            <a:r>
              <a:rPr lang="en-US" altLang="zh-CN"/>
              <a:t>n):</a:t>
            </a:r>
            <a:r>
              <a:rPr lang="zh-CN" altLang="en-US"/>
              <a:t>感谢他们对我的</a:t>
            </a:r>
            <a:r>
              <a:rPr lang="en-US" altLang="zh-CN"/>
              <a:t>(</a:t>
            </a:r>
            <a:r>
              <a:rPr lang="zh-CN" altLang="en-US"/>
              <a:t>帮助或贡献</a:t>
            </a:r>
            <a:r>
              <a:rPr lang="en-US" altLang="zh-CN"/>
              <a:t>) </a:t>
            </a:r>
            <a:r>
              <a:rPr lang="zh-CN" altLang="en-US"/>
              <a:t>你能根据这些信息，写一份大约</a:t>
            </a:r>
            <a:r>
              <a:rPr lang="en-US" altLang="zh-CN"/>
              <a:t>(</a:t>
            </a:r>
            <a:r>
              <a:rPr lang="zh-CN" altLang="en-US"/>
              <a:t>字数</a:t>
            </a:r>
            <a:r>
              <a:rPr lang="en-US" altLang="zh-CN"/>
              <a:t>)</a:t>
            </a:r>
            <a:r>
              <a:rPr lang="zh-CN" altLang="en-US"/>
              <a:t>字的致谢吗</a:t>
            </a:r>
            <a:r>
              <a:rPr lang="en-US" altLang="zh-CN"/>
              <a:t>?</a:t>
            </a:r>
            <a:r>
              <a:rPr lang="zh-CN" altLang="en-US"/>
              <a:t>请使用礼貌和诚恳的语气并注意格式和标点。</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a:t>
            </a:r>
            <a:r>
              <a:rPr lang="zh-CN" altLang="en-US"/>
              <a:t>论文大纲</a:t>
            </a:r>
            <a:endParaRPr lang="zh-CN" altLang="en-US"/>
          </a:p>
        </p:txBody>
      </p:sp>
      <p:sp>
        <p:nvSpPr>
          <p:cNvPr id="3" name="内容占位符 2"/>
          <p:cNvSpPr>
            <a:spLocks noGrp="1"/>
          </p:cNvSpPr>
          <p:nvPr>
            <p:ph idx="1"/>
          </p:nvPr>
        </p:nvSpPr>
        <p:spPr/>
        <p:txBody>
          <a:bodyPr>
            <a:normAutofit lnSpcReduction="10000"/>
          </a:bodyPr>
          <a:p>
            <a:r>
              <a:rPr lang="zh-CN" altLang="en-US"/>
              <a:t>为研究论文起草一个结构良好的大纲，包括引言、文献综述、方法论、研究结果和结论，确保研究的合理性、创新性和对现有知识的贡献。</a:t>
            </a:r>
            <a:endParaRPr lang="zh-CN" altLang="en-US"/>
          </a:p>
          <a:p>
            <a:endParaRPr lang="en-US" altLang="zh-CN"/>
          </a:p>
          <a:p>
            <a:r>
              <a:rPr lang="en-US" altLang="zh-CN"/>
              <a:t>Act as an academic research expert. Draft a comprehensive research paper outline on [topic]. The outline should be well-structured, starting with a compelling introduction that states the problem or question, the relevance of the topic, and the objectives of the research.</a:t>
            </a:r>
            <a:endParaRPr lang="en-US" altLang="zh-CN"/>
          </a:p>
          <a:p>
            <a:r>
              <a:rPr lang="zh-CN" altLang="en-US"/>
              <a:t>作为学术研究专家，为研究论文起草一个结构良好的大纲，明确研究的主要部分。</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目录</a:t>
            </a:r>
            <a:endParaRPr lang="zh-CN" altLang="en-US"/>
          </a:p>
        </p:txBody>
      </p:sp>
      <p:sp>
        <p:nvSpPr>
          <p:cNvPr id="3" name="内容占位符 2"/>
          <p:cNvSpPr>
            <a:spLocks noGrp="1"/>
          </p:cNvSpPr>
          <p:nvPr>
            <p:ph idx="1"/>
          </p:nvPr>
        </p:nvSpPr>
        <p:spPr>
          <a:xfrm>
            <a:off x="838200" y="1825625"/>
            <a:ext cx="10820400" cy="4823460"/>
          </a:xfrm>
        </p:spPr>
        <p:txBody>
          <a:bodyPr>
            <a:normAutofit lnSpcReduction="10000"/>
          </a:bodyPr>
          <a:p>
            <a:pPr marL="0" indent="0">
              <a:buNone/>
            </a:pPr>
            <a:r>
              <a:rPr lang="zh-CN" altLang="en-US"/>
              <a:t>一、学术角色预设指令（</a:t>
            </a:r>
            <a:r>
              <a:rPr lang="en-US" altLang="zh-CN"/>
              <a:t>3</a:t>
            </a:r>
            <a:r>
              <a:rPr lang="zh-CN" altLang="en-US"/>
              <a:t>个</a:t>
            </a:r>
            <a:r>
              <a:rPr lang="en-US" altLang="zh-CN"/>
              <a:t>)</a:t>
            </a:r>
            <a:endParaRPr lang="en-US" altLang="zh-CN"/>
          </a:p>
          <a:p>
            <a:pPr marL="0" indent="0">
              <a:buNone/>
            </a:pPr>
            <a:r>
              <a:rPr lang="zh-CN" altLang="en-US"/>
              <a:t>二、论文撰写指令（</a:t>
            </a:r>
            <a:r>
              <a:rPr lang="en-US" altLang="zh-CN"/>
              <a:t>8</a:t>
            </a:r>
            <a:r>
              <a:rPr lang="zh-CN" altLang="en-US"/>
              <a:t>个）</a:t>
            </a:r>
            <a:endParaRPr lang="zh-CN" altLang="en-US"/>
          </a:p>
          <a:p>
            <a:pPr marL="0" indent="0">
              <a:buNone/>
            </a:pPr>
            <a:r>
              <a:rPr lang="zh-CN" altLang="en-US"/>
              <a:t>三、学术润色指令（</a:t>
            </a:r>
            <a:r>
              <a:rPr lang="en-US" altLang="zh-CN"/>
              <a:t>20</a:t>
            </a:r>
            <a:r>
              <a:rPr lang="zh-CN" altLang="en-US"/>
              <a:t>个）</a:t>
            </a:r>
            <a:endParaRPr lang="zh-CN" altLang="en-US"/>
          </a:p>
          <a:p>
            <a:pPr marL="0" indent="0">
              <a:buNone/>
            </a:pPr>
            <a:r>
              <a:rPr lang="zh-CN" altLang="en-US"/>
              <a:t>四、中英翻译指令（</a:t>
            </a:r>
            <a:r>
              <a:rPr lang="en-US" altLang="zh-CN"/>
              <a:t>5</a:t>
            </a:r>
            <a:r>
              <a:rPr lang="zh-CN" altLang="en-US"/>
              <a:t>个）</a:t>
            </a:r>
            <a:endParaRPr lang="zh-CN" altLang="en-US"/>
          </a:p>
          <a:p>
            <a:pPr marL="0" indent="0">
              <a:buNone/>
            </a:pPr>
            <a:r>
              <a:rPr lang="zh-CN" altLang="en-US"/>
              <a:t>五、论文查重指令（</a:t>
            </a:r>
            <a:r>
              <a:rPr lang="en-US" altLang="zh-CN"/>
              <a:t>1</a:t>
            </a:r>
            <a:r>
              <a:rPr lang="zh-CN" altLang="en-US"/>
              <a:t>个）</a:t>
            </a:r>
            <a:endParaRPr lang="zh-CN" altLang="en-US"/>
          </a:p>
          <a:p>
            <a:pPr marL="0" indent="0">
              <a:buNone/>
            </a:pPr>
            <a:r>
              <a:rPr lang="zh-CN" altLang="en-US"/>
              <a:t>六、参考文献指令（</a:t>
            </a:r>
            <a:r>
              <a:rPr lang="en-US" altLang="zh-CN"/>
              <a:t>2</a:t>
            </a:r>
            <a:r>
              <a:rPr lang="zh-CN" altLang="en-US"/>
              <a:t>个）</a:t>
            </a:r>
            <a:endParaRPr lang="zh-CN" altLang="en-US"/>
          </a:p>
          <a:p>
            <a:pPr marL="0" indent="0">
              <a:buNone/>
            </a:pPr>
            <a:r>
              <a:rPr lang="zh-CN" altLang="en-US"/>
              <a:t>七、投稿审稿指令（</a:t>
            </a:r>
            <a:r>
              <a:rPr lang="en-US" altLang="zh-CN"/>
              <a:t>2</a:t>
            </a:r>
            <a:r>
              <a:rPr lang="zh-CN" altLang="en-US"/>
              <a:t>个）</a:t>
            </a:r>
            <a:endParaRPr lang="zh-CN" altLang="en-US"/>
          </a:p>
          <a:p>
            <a:pPr marL="0" indent="0">
              <a:buNone/>
            </a:pPr>
            <a:r>
              <a:rPr lang="zh-CN" altLang="en-US"/>
              <a:t>八、快速读文献指令（</a:t>
            </a:r>
            <a:r>
              <a:rPr lang="en-US" altLang="zh-CN"/>
              <a:t>6</a:t>
            </a:r>
            <a:r>
              <a:rPr lang="zh-CN" altLang="en-US"/>
              <a:t>个）</a:t>
            </a:r>
            <a:endParaRPr lang="zh-CN" altLang="en-US"/>
          </a:p>
          <a:p>
            <a:pPr marL="0" indent="0">
              <a:buNone/>
            </a:pPr>
            <a:r>
              <a:rPr lang="zh-CN" altLang="en-US"/>
              <a:t>九、其他学术指令（</a:t>
            </a:r>
            <a:r>
              <a:rPr lang="en-US" altLang="zh-CN"/>
              <a:t>11</a:t>
            </a:r>
            <a:r>
              <a:rPr lang="zh-CN" altLang="en-US"/>
              <a:t>个）</a:t>
            </a:r>
            <a:endParaRPr lang="zh-CN" altLang="en-US"/>
          </a:p>
          <a:p>
            <a:pPr marL="0" indent="0">
              <a:buNone/>
            </a:pPr>
            <a:r>
              <a:rPr lang="zh-CN" altLang="en-US"/>
              <a:t>十、代码规范指令（</a:t>
            </a:r>
            <a:r>
              <a:rPr lang="en-US" altLang="zh-CN"/>
              <a:t>4</a:t>
            </a:r>
            <a:r>
              <a:rPr lang="zh-CN" altLang="en-US"/>
              <a:t>个）</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三、学术润色指令</a:t>
            </a:r>
            <a:endParaRPr lang="zh-CN" altLang="en-US"/>
          </a:p>
        </p:txBody>
      </p:sp>
      <p:sp>
        <p:nvSpPr>
          <p:cNvPr id="3" name="内容占位符 2"/>
          <p:cNvSpPr>
            <a:spLocks noGrp="1"/>
          </p:cNvSpPr>
          <p:nvPr>
            <p:ph idx="1"/>
          </p:nvPr>
        </p:nvSpPr>
        <p:spPr>
          <a:xfrm>
            <a:off x="838200" y="1825625"/>
            <a:ext cx="10515600" cy="1855470"/>
          </a:xfrm>
        </p:spPr>
        <p:txBody>
          <a:bodyPr/>
          <a:p>
            <a:pPr marL="0" indent="0">
              <a:buNone/>
            </a:pPr>
            <a:r>
              <a:rPr lang="zh-CN" altLang="en-US" sz="3600"/>
              <a:t>学术润色涉及对论文草稿的语言、语法、逻辑和结构进行改进，以提高其清晰度、连贯性和专业性。</a:t>
            </a:r>
            <a:endParaRPr lang="zh-CN" altLang="en-US" sz="3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a:t>
            </a:r>
            <a:r>
              <a:rPr lang="zh-CN" altLang="en-US"/>
              <a:t>英文润色</a:t>
            </a:r>
            <a:endParaRPr lang="zh-CN" altLang="en-US"/>
          </a:p>
        </p:txBody>
      </p:sp>
      <p:sp>
        <p:nvSpPr>
          <p:cNvPr id="3" name="内容占位符 2"/>
          <p:cNvSpPr>
            <a:spLocks noGrp="1"/>
          </p:cNvSpPr>
          <p:nvPr>
            <p:ph idx="1"/>
          </p:nvPr>
        </p:nvSpPr>
        <p:spPr/>
        <p:txBody>
          <a:bodyPr/>
          <a:p>
            <a:pPr marL="0" indent="0">
              <a:buNone/>
            </a:pPr>
            <a:r>
              <a:rPr lang="en-US" altLang="zh-CN"/>
              <a:t>The following is a paragraph from a n academic paper. Refinish writing to conform to academic style</a:t>
            </a:r>
            <a:r>
              <a:rPr lang="zh-CN" altLang="en-US"/>
              <a:t>，</a:t>
            </a:r>
            <a:r>
              <a:rPr lang="en-US" altLang="zh-CN"/>
              <a:t>improve spelling</a:t>
            </a:r>
            <a:r>
              <a:rPr lang="zh-CN" altLang="en-US"/>
              <a:t>，</a:t>
            </a:r>
            <a:r>
              <a:rPr lang="en-US" altLang="zh-CN"/>
              <a:t>grammar</a:t>
            </a:r>
            <a:r>
              <a:rPr lang="zh-CN" altLang="en-US"/>
              <a:t>，</a:t>
            </a:r>
            <a:r>
              <a:rPr lang="en-US" altLang="zh-CN"/>
              <a:t>clarity, conciseness and overall readability. If necessary, rewrite the entire sentence. In addition,list all modifications in the Markdown table and explain the reasons for doing so.Paragraph </a:t>
            </a:r>
            <a:r>
              <a:rPr lang="zh-CN" altLang="en-US"/>
              <a:t>：（</a:t>
            </a:r>
            <a:r>
              <a:rPr lang="en-US" altLang="zh-CN"/>
              <a:t>+the paragraph that requires polishing</a:t>
            </a:r>
            <a:r>
              <a:rPr lang="zh-CN" altLang="en-US"/>
              <a:t>）</a:t>
            </a:r>
            <a:endParaRPr lang="zh-CN" altLang="en-US"/>
          </a:p>
          <a:p>
            <a:pPr marL="0" indent="0">
              <a:buNone/>
            </a:pPr>
            <a:r>
              <a:rPr lang="zh-CN" altLang="en-US"/>
              <a:t>以下是一篇学术论文中的一段文字。请重新润色写作，以符合学术风格，提高拼写、语法、清晰度、简洁性和整体可读性。如有必要，重写整个句子。此外，请在</a:t>
            </a:r>
            <a:r>
              <a:rPr lang="en-US" altLang="zh-CN"/>
              <a:t>Markdown</a:t>
            </a:r>
            <a:r>
              <a:rPr lang="zh-CN" altLang="en-US"/>
              <a:t>表格中列出所有修改，并解释修改的原因。段落：（</a:t>
            </a:r>
            <a:r>
              <a:rPr lang="en-US" altLang="zh-CN"/>
              <a:t>+</a:t>
            </a:r>
            <a:r>
              <a:rPr lang="zh-CN" altLang="en-US"/>
              <a:t>润色内容）。</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屏幕截图 2025-03-15 125605"/>
          <p:cNvPicPr>
            <a:picLocks noChangeAspect="1"/>
          </p:cNvPicPr>
          <p:nvPr>
            <p:ph idx="1"/>
          </p:nvPr>
        </p:nvPicPr>
        <p:blipFill>
          <a:blip r:embed="rId1"/>
          <a:stretch>
            <a:fillRect/>
          </a:stretch>
        </p:blipFill>
        <p:spPr>
          <a:xfrm>
            <a:off x="5800090" y="1325880"/>
            <a:ext cx="6055995" cy="4913630"/>
          </a:xfrm>
          <a:prstGeom prst="rect">
            <a:avLst/>
          </a:prstGeom>
        </p:spPr>
      </p:pic>
      <p:pic>
        <p:nvPicPr>
          <p:cNvPr id="5" name="图片 4" descr="屏幕截图 2025-03-15 125559"/>
          <p:cNvPicPr>
            <a:picLocks noChangeAspect="1"/>
          </p:cNvPicPr>
          <p:nvPr/>
        </p:nvPicPr>
        <p:blipFill>
          <a:blip r:embed="rId2"/>
          <a:stretch>
            <a:fillRect/>
          </a:stretch>
        </p:blipFill>
        <p:spPr>
          <a:xfrm>
            <a:off x="144145" y="1592580"/>
            <a:ext cx="5531485" cy="40195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a:t>
            </a:r>
            <a:r>
              <a:rPr lang="zh-CN" altLang="en-US"/>
              <a:t>英文润色</a:t>
            </a:r>
            <a:endParaRPr lang="zh-CN" altLang="en-US"/>
          </a:p>
        </p:txBody>
      </p:sp>
      <p:sp>
        <p:nvSpPr>
          <p:cNvPr id="3" name="内容占位符 2"/>
          <p:cNvSpPr>
            <a:spLocks noGrp="1"/>
          </p:cNvSpPr>
          <p:nvPr>
            <p:ph idx="1"/>
          </p:nvPr>
        </p:nvSpPr>
        <p:spPr/>
        <p:txBody>
          <a:bodyPr>
            <a:normAutofit fontScale="90000" lnSpcReduction="10000"/>
          </a:bodyPr>
          <a:p>
            <a:pPr marL="0" indent="0">
              <a:buNone/>
            </a:pPr>
            <a:r>
              <a:rPr lang="zh-CN" altLang="en-US"/>
              <a:t>这段指令将在</a:t>
            </a:r>
            <a:r>
              <a:rPr lang="en-US" altLang="zh-CN"/>
              <a:t>Markdown</a:t>
            </a:r>
            <a:r>
              <a:rPr lang="zh-CN" altLang="en-US"/>
              <a:t>表格中列出所有润色修改部分，并解释修改的原因，可以看到润色的效果很不错的，也可以优化提问。润色过程中，可以让</a:t>
            </a:r>
            <a:r>
              <a:rPr lang="en-US" altLang="zh-CN"/>
              <a:t>GPT</a:t>
            </a:r>
            <a:r>
              <a:rPr lang="zh-CN" altLang="en-US"/>
              <a:t>提供多个版本的修改建议，我们的选择性也更多。</a:t>
            </a:r>
            <a:endParaRPr lang="zh-CN" altLang="en-US"/>
          </a:p>
          <a:p>
            <a:pPr marL="0" indent="0">
              <a:buNone/>
            </a:pPr>
            <a:endParaRPr lang="en-US" altLang="zh-CN"/>
          </a:p>
          <a:p>
            <a:pPr marL="0" indent="0">
              <a:buNone/>
            </a:pPr>
            <a:r>
              <a:rPr lang="en-US" altLang="zh-CN"/>
              <a:t>Below is a paragraph from an academic paper. Polish the writing to meet the academic style,improve the spelling, grammar, clarity, concision and overall readability. When necessary, rewrite the whole sentence. Furthermore, list all modification and explain the reasons to do so in markdown table. Paragraph </a:t>
            </a:r>
            <a:r>
              <a:rPr lang="zh-CN" altLang="en-US"/>
              <a:t>：</a:t>
            </a:r>
            <a:r>
              <a:rPr lang="en-US" altLang="zh-CN"/>
              <a:t>XXX</a:t>
            </a:r>
            <a:endParaRPr lang="en-US" altLang="zh-CN"/>
          </a:p>
          <a:p>
            <a:pPr marL="0" indent="0">
              <a:buNone/>
            </a:pPr>
            <a:r>
              <a:rPr lang="zh-CN" altLang="en-US"/>
              <a:t>以下是一篇学术论文中的段落。请润色写作以符合学术风格，提高拼写、语法、清晰度、简洁性和整体可读性。如有必要，重写整个句子。此外，请在</a:t>
            </a:r>
            <a:r>
              <a:rPr lang="en-US" altLang="zh-CN"/>
              <a:t>Markdown</a:t>
            </a:r>
            <a:r>
              <a:rPr lang="zh-CN" altLang="en-US"/>
              <a:t>表格中列出所有修改，并解释修改的原因。段落：</a:t>
            </a:r>
            <a:r>
              <a:rPr lang="en-US" altLang="zh-CN"/>
              <a:t>XXX</a:t>
            </a:r>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3.</a:t>
            </a:r>
            <a:r>
              <a:rPr lang="zh-CN" altLang="en-US"/>
              <a:t>中文润色</a:t>
            </a:r>
            <a:endParaRPr lang="zh-CN" altLang="en-US"/>
          </a:p>
        </p:txBody>
      </p:sp>
      <p:sp>
        <p:nvSpPr>
          <p:cNvPr id="3" name="内容占位符 2"/>
          <p:cNvSpPr>
            <a:spLocks noGrp="1"/>
          </p:cNvSpPr>
          <p:nvPr>
            <p:ph idx="1"/>
          </p:nvPr>
        </p:nvSpPr>
        <p:spPr>
          <a:xfrm>
            <a:off x="838200" y="1825625"/>
            <a:ext cx="10515600" cy="4699635"/>
          </a:xfrm>
        </p:spPr>
        <p:txBody>
          <a:bodyPr>
            <a:normAutofit fontScale="90000" lnSpcReduction="10000"/>
          </a:bodyPr>
          <a:p>
            <a:pPr marL="0" indent="0">
              <a:buNone/>
            </a:pPr>
            <a:r>
              <a:rPr lang="zh-CN" altLang="en-US"/>
              <a:t>与通常的指令不同的是，这个</a:t>
            </a:r>
            <a:r>
              <a:rPr lang="en-US" altLang="zh-CN"/>
              <a:t>prompt</a:t>
            </a:r>
            <a:r>
              <a:rPr lang="zh-CN" altLang="en-US"/>
              <a:t>特别指出，助手只需提供修改后的文本版本，而无需包含任何解释或额外的说明。</a:t>
            </a:r>
            <a:endParaRPr lang="zh-CN" altLang="en-US"/>
          </a:p>
          <a:p>
            <a:pPr marL="0" indent="0">
              <a:buNone/>
            </a:pPr>
            <a:endParaRPr lang="en-US" altLang="zh-CN"/>
          </a:p>
          <a:p>
            <a:pPr marL="0" indent="0">
              <a:buNone/>
            </a:pPr>
            <a:r>
              <a:rPr lang="en-US" altLang="zh-CN"/>
              <a:t>As a Chinese academic paper writing improvement assistant, your task is to enhance the spelling, grammar, clarity, conciseness, and overall readability of the provided text. Break down long sentences, reduce repetition, and offer suggestions for improvement. Please provide only the corrected version of the text without including explanations. Edit the following text: (content to be polished)</a:t>
            </a:r>
            <a:endParaRPr lang="en-US" altLang="zh-CN"/>
          </a:p>
          <a:p>
            <a:pPr marL="0" indent="0">
              <a:buNone/>
            </a:pPr>
            <a:r>
              <a:rPr lang="zh-CN" altLang="en-US"/>
              <a:t>作为一名中文学术论文写作改进助理，你的任务是改进所提供文本的拼写、语法、清晰、简洁和整体可读性，同时分解长句，减少重复，并提供改进建议。请只提供文本的更正版本，避免包括解释。请编辑以下文本：（润色内容）</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屏幕截图 2025-03-15 124939"/>
          <p:cNvPicPr>
            <a:picLocks noChangeAspect="1"/>
          </p:cNvPicPr>
          <p:nvPr>
            <p:ph idx="1"/>
          </p:nvPr>
        </p:nvPicPr>
        <p:blipFill>
          <a:blip r:embed="rId1"/>
          <a:stretch>
            <a:fillRect/>
          </a:stretch>
        </p:blipFill>
        <p:spPr>
          <a:xfrm>
            <a:off x="593725" y="160020"/>
            <a:ext cx="7882890" cy="62979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a:xfrm>
            <a:off x="786130" y="260985"/>
            <a:ext cx="10515600" cy="1325563"/>
          </a:xfrm>
        </p:spPr>
        <p:txBody>
          <a:bodyPr/>
          <a:p>
            <a:r>
              <a:rPr lang="en-US" altLang="zh-CN"/>
              <a:t>4.XX</a:t>
            </a:r>
            <a:r>
              <a:rPr lang="zh-CN" altLang="en-US"/>
              <a:t>论文润色</a:t>
            </a:r>
            <a:endParaRPr lang="zh-CN" altLang="en-US"/>
          </a:p>
        </p:txBody>
      </p:sp>
      <p:sp>
        <p:nvSpPr>
          <p:cNvPr id="3" name="内容占位符 2"/>
          <p:cNvSpPr>
            <a:spLocks noGrp="1"/>
          </p:cNvSpPr>
          <p:nvPr>
            <p:ph idx="1"/>
          </p:nvPr>
        </p:nvSpPr>
        <p:spPr/>
        <p:txBody>
          <a:bodyPr>
            <a:normAutofit fontScale="70000"/>
          </a:bodyPr>
          <a:p>
            <a:pPr marL="0" indent="0">
              <a:buNone/>
            </a:pPr>
            <a:r>
              <a:rPr lang="en-US" altLang="zh-CN"/>
              <a:t>I am preparing my [SCI] paper for submission and require assistance in polishing each paragraph. Could you please refine my writing for academic rigor? I need you to correct any grammatical errors, improve sentence structure for academic suitability, and make the text more formal where necessary. For each paragraph we need to improve, you need to put all modified sentences in a Markdown table, each column contains the following: Full original sentence; Highlight the revised part of the sentence; Explain why made these changes. Finally, Rewrite the full, corrected paragraph. If you understand, please reply: yes, let's get started.</a:t>
            </a:r>
            <a:endParaRPr lang="en-US" altLang="zh-CN"/>
          </a:p>
          <a:p>
            <a:pPr marL="0" indent="0">
              <a:buNone/>
            </a:pPr>
            <a:r>
              <a:rPr lang="zh-CN" altLang="en-US"/>
              <a:t>我正在准备我的</a:t>
            </a:r>
            <a:r>
              <a:rPr lang="en-US" altLang="zh-CN"/>
              <a:t>[SCI</a:t>
            </a:r>
            <a:r>
              <a:rPr lang="zh-CN" altLang="en-US"/>
              <a:t>论文</a:t>
            </a:r>
            <a:r>
              <a:rPr lang="en-US" altLang="zh-CN"/>
              <a:t>]</a:t>
            </a:r>
            <a:r>
              <a:rPr lang="zh-CN" altLang="en-US"/>
              <a:t>以便提交，需要帮助润色每个段落。你能帮我提升学术严谨性吗？我需要你纠正任何语法错误，改进句子结构以适应学术要求，并在必要时使文本更加正式。对于每个需要改进的段落，你需要将所有修改后的句子放在一个</a:t>
            </a:r>
            <a:r>
              <a:rPr lang="en-US" altLang="zh-CN"/>
              <a:t>Markdown</a:t>
            </a:r>
            <a:r>
              <a:rPr lang="zh-CN" altLang="en-US"/>
              <a:t>表格中，每一列分别包含以下内容：完整的原始句子；突出显示句子的修订部分；解释为什么做出这些更改。最后，重写整个更正后的段落。如果你理解了，请回复：是的，让我们开始吧。</a:t>
            </a:r>
            <a:endParaRPr lang="zh-CN" altLang="en-US"/>
          </a:p>
        </p:txBody>
      </p:sp>
      <mc:AlternateContent xmlns:mc="http://schemas.openxmlformats.org/markup-compatibility/2006" xmlns:p14="http://schemas.microsoft.com/office/powerpoint/2010/main">
        <mc:Choice Requires="p14">
          <p:contentPart r:id="rId1" p14:bwMode="auto">
            <p14:nvContentPartPr>
              <p14:cNvPr id="6" name="墨迹 5"/>
              <p14:cNvContentPartPr/>
              <p14:nvPr/>
            </p14:nvContentPartPr>
            <p14:xfrm>
              <a:off x="358775" y="628015"/>
              <a:ext cx="4216400" cy="396240"/>
            </p14:xfrm>
          </p:contentPart>
        </mc:Choice>
        <mc:Fallback xmlns="">
          <p:pic>
            <p:nvPicPr>
              <p:cNvPr id="6" name="墨迹 5"/>
            </p:nvPicPr>
            <p:blipFill>
              <a:blip r:embed="rId2"/>
            </p:blipFill>
            <p:spPr>
              <a:xfrm>
                <a:off x="358775" y="628015"/>
                <a:ext cx="4216400" cy="39624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墨迹 6"/>
              <p14:cNvContentPartPr/>
              <p14:nvPr/>
            </p14:nvContentPartPr>
            <p14:xfrm>
              <a:off x="-888365" y="447675"/>
              <a:ext cx="7445375" cy="720725"/>
            </p14:xfrm>
          </p:contentPart>
        </mc:Choice>
        <mc:Fallback xmlns="">
          <p:pic>
            <p:nvPicPr>
              <p:cNvPr id="7" name="墨迹 6"/>
            </p:nvPicPr>
            <p:blipFill>
              <a:blip r:embed="rId4"/>
            </p:blipFill>
            <p:spPr>
              <a:xfrm>
                <a:off x="-888365" y="447675"/>
                <a:ext cx="7445375" cy="72072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墨迹 7"/>
              <p14:cNvContentPartPr/>
              <p14:nvPr/>
            </p14:nvContentPartPr>
            <p14:xfrm>
              <a:off x="7324090" y="969645"/>
              <a:ext cx="635" cy="635"/>
            </p14:xfrm>
          </p:contentPart>
        </mc:Choice>
        <mc:Fallback xmlns="">
          <p:pic>
            <p:nvPicPr>
              <p:cNvPr id="8" name="墨迹 7"/>
            </p:nvPicPr>
            <p:blipFill>
              <a:blip r:embed="rId6"/>
            </p:blipFill>
            <p:spPr>
              <a:xfrm>
                <a:off x="7324090" y="969645"/>
                <a:ext cx="635" cy="635"/>
              </a:xfrm>
              <a:prstGeom prst="rect"/>
            </p:spPr>
          </p:pic>
        </mc:Fallback>
      </mc:AlternateContent>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a:t>
            </a:r>
            <a:r>
              <a:rPr lang="zh-CN" altLang="en-US"/>
              <a:t>期刊</a:t>
            </a:r>
            <a:r>
              <a:rPr lang="en-US" altLang="zh-CN"/>
              <a:t>/</a:t>
            </a:r>
            <a:r>
              <a:rPr lang="zh-CN" altLang="en-US"/>
              <a:t>会议风格</a:t>
            </a:r>
            <a:endParaRPr lang="zh-CN" altLang="en-US"/>
          </a:p>
        </p:txBody>
      </p:sp>
      <p:sp>
        <p:nvSpPr>
          <p:cNvPr id="3" name="内容占位符 2"/>
          <p:cNvSpPr>
            <a:spLocks noGrp="1"/>
          </p:cNvSpPr>
          <p:nvPr>
            <p:ph idx="1"/>
          </p:nvPr>
        </p:nvSpPr>
        <p:spPr/>
        <p:txBody>
          <a:bodyPr/>
          <a:p>
            <a:pPr marL="0" indent="0">
              <a:buNone/>
            </a:pPr>
            <a:r>
              <a:rPr lang="zh-CN" altLang="en-US"/>
              <a:t>根据期刊会议</a:t>
            </a:r>
            <a:r>
              <a:rPr lang="en-US" altLang="zh-CN"/>
              <a:t>(</a:t>
            </a:r>
            <a:r>
              <a:rPr lang="zh-CN" altLang="en-US"/>
              <a:t>注意</a:t>
            </a:r>
            <a:r>
              <a:rPr lang="en-US" altLang="zh-CN"/>
              <a:t> </a:t>
            </a:r>
            <a:r>
              <a:rPr lang="zh-CN" altLang="en-US"/>
              <a:t>期刊或者会议要足够著名</a:t>
            </a:r>
            <a:r>
              <a:rPr lang="en-US" altLang="zh-CN"/>
              <a:t>)</a:t>
            </a:r>
            <a:r>
              <a:rPr lang="zh-CN" altLang="en-US"/>
              <a:t>的风格，来润色内容。</a:t>
            </a:r>
            <a:endParaRPr lang="zh-CN" altLang="en-US"/>
          </a:p>
          <a:p>
            <a:pPr marL="0" indent="0">
              <a:buNone/>
            </a:pPr>
            <a:endParaRPr lang="en-US" altLang="zh-CN"/>
          </a:p>
          <a:p>
            <a:pPr marL="0" indent="0">
              <a:buNone/>
            </a:pPr>
            <a:r>
              <a:rPr lang="en-US" altLang="zh-CN"/>
              <a:t>If I wish to publish a paper at a XXX conference, please polish the above content in the style of a XXX article.</a:t>
            </a:r>
            <a:endParaRPr lang="en-US" altLang="zh-CN"/>
          </a:p>
          <a:p>
            <a:pPr marL="0" indent="0">
              <a:buNone/>
            </a:pPr>
            <a:r>
              <a:rPr lang="zh-CN" altLang="en-US"/>
              <a:t>提示：如果我希望将论文发表在</a:t>
            </a:r>
            <a:r>
              <a:rPr lang="en-US" altLang="zh-CN"/>
              <a:t>XXX</a:t>
            </a:r>
            <a:r>
              <a:rPr lang="zh-CN" altLang="en-US"/>
              <a:t>会议</a:t>
            </a:r>
            <a:r>
              <a:rPr lang="en-US" altLang="zh-CN"/>
              <a:t>/</a:t>
            </a:r>
            <a:r>
              <a:rPr lang="zh-CN" altLang="en-US"/>
              <a:t>期刊上，请按照</a:t>
            </a:r>
            <a:r>
              <a:rPr lang="en-US" altLang="zh-CN"/>
              <a:t>XXX</a:t>
            </a:r>
            <a:r>
              <a:rPr lang="zh-CN" altLang="en-US"/>
              <a:t>文章的风格，对上面的内容进行润色。</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6.</a:t>
            </a:r>
            <a:r>
              <a:rPr lang="zh-CN" altLang="en-US"/>
              <a:t>润色英文段落结构和句子逻辑</a:t>
            </a:r>
            <a:endParaRPr lang="zh-CN" altLang="en-US"/>
          </a:p>
        </p:txBody>
      </p:sp>
      <p:sp>
        <p:nvSpPr>
          <p:cNvPr id="3" name="内容占位符 2"/>
          <p:cNvSpPr>
            <a:spLocks noGrp="1"/>
          </p:cNvSpPr>
          <p:nvPr>
            <p:ph idx="1"/>
          </p:nvPr>
        </p:nvSpPr>
        <p:spPr>
          <a:xfrm>
            <a:off x="838200" y="1825625"/>
            <a:ext cx="10515600" cy="5032375"/>
          </a:xfrm>
        </p:spPr>
        <p:txBody>
          <a:bodyPr>
            <a:normAutofit fontScale="90000" lnSpcReduction="10000"/>
          </a:bodyPr>
          <a:p>
            <a:pPr marL="0" indent="0">
              <a:buNone/>
            </a:pPr>
            <a:r>
              <a:rPr lang="en-US" altLang="zh-CN"/>
              <a:t>I am a researcher studying Field of human relations and now trying to revise my manuscript which willbe subrnitted to the Interdisciplinary competition. want you to analyze the logic and coherence amongsentences within each paragraph in the following text, ldentify any areas where the flow orconnections between sentences could be improved,and provide specific suagestions toenhance the overall quality and readabllity to the content. Please only provide the text aftelimproving and then give a list of the improvements in Chinese. lf you understand the abovetask, please reply with yes, and then I will provide you with the text.</a:t>
            </a:r>
            <a:endParaRPr lang="en-US" altLang="zh-CN"/>
          </a:p>
          <a:p>
            <a:pPr marL="0" indent="0">
              <a:buNone/>
            </a:pPr>
            <a:r>
              <a:rPr lang="zh-CN" altLang="en-US"/>
              <a:t>我是一名研究</a:t>
            </a:r>
            <a:r>
              <a:rPr lang="en-US" altLang="zh-CN"/>
              <a:t>+</a:t>
            </a:r>
            <a:r>
              <a:rPr lang="zh-CN" altLang="en-US"/>
              <a:t>的研究员，现在正在修改我的手稿，我的手稿将提交给</a:t>
            </a:r>
            <a:r>
              <a:rPr lang="en-US" altLang="zh-CN"/>
              <a:t>+</a:t>
            </a:r>
            <a:r>
              <a:rPr lang="zh-CN" altLang="en-US"/>
              <a:t>。我想让你分析下面文章中每个段落中句子之间的逻辑和连贯性，找出句子之间的联系可以改进的地方，并提出具体的建议来提高文章的整体质量和可读性。请只提供改进后的文本，然后用中文列出改进的地方。如果你理解以上的任务，请回复</a:t>
            </a:r>
            <a:r>
              <a:rPr lang="en-US" altLang="zh-CN"/>
              <a:t>yes</a:t>
            </a:r>
            <a:r>
              <a:rPr lang="zh-CN" altLang="en-US"/>
              <a:t>，然后我将提供文本给你。</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7.</a:t>
            </a:r>
            <a:r>
              <a:rPr lang="zh-CN" altLang="en-US"/>
              <a:t>直接润色段落</a:t>
            </a:r>
            <a:endParaRPr lang="zh-CN" altLang="en-US"/>
          </a:p>
        </p:txBody>
      </p:sp>
      <p:sp>
        <p:nvSpPr>
          <p:cNvPr id="3" name="内容占位符 2"/>
          <p:cNvSpPr>
            <a:spLocks noGrp="1"/>
          </p:cNvSpPr>
          <p:nvPr>
            <p:ph idx="1"/>
          </p:nvPr>
        </p:nvSpPr>
        <p:spPr/>
        <p:txBody>
          <a:bodyPr/>
          <a:p>
            <a:pPr marL="0" indent="0">
              <a:buNone/>
            </a:pPr>
            <a:r>
              <a:rPr lang="en-US" altLang="zh-CN"/>
              <a:t>Polish the paragraph above to make it more logical, and academic.</a:t>
            </a:r>
            <a:endParaRPr lang="en-US" altLang="zh-CN"/>
          </a:p>
          <a:p>
            <a:pPr marL="0" indent="0">
              <a:buNone/>
            </a:pPr>
            <a:r>
              <a:rPr lang="zh-CN" altLang="en-US"/>
              <a:t>润色上面的内容，使其更加更合逻辑，更符合学术风格。</a:t>
            </a:r>
            <a:endParaRPr lang="zh-CN" altLang="en-US"/>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1075690" y="2439670"/>
              <a:ext cx="635" cy="635"/>
            </p14:xfrm>
          </p:contentPart>
        </mc:Choice>
        <mc:Fallback xmlns="">
          <p:pic>
            <p:nvPicPr>
              <p:cNvPr id="4" name="墨迹 3"/>
            </p:nvPicPr>
            <p:blipFill>
              <a:blip r:embed="rId2"/>
            </p:blipFill>
            <p:spPr>
              <a:xfrm>
                <a:off x="1075690" y="2439670"/>
                <a:ext cx="635" cy="63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1261110" y="3379470"/>
              <a:ext cx="6350" cy="11430"/>
            </p14:xfrm>
          </p:contentPart>
        </mc:Choice>
        <mc:Fallback xmlns="">
          <p:pic>
            <p:nvPicPr>
              <p:cNvPr id="5" name="墨迹 4"/>
            </p:nvPicPr>
            <p:blipFill>
              <a:blip r:embed="rId4"/>
            </p:blipFill>
            <p:spPr>
              <a:xfrm>
                <a:off x="1261110" y="3379470"/>
                <a:ext cx="6350" cy="11430"/>
              </a:xfrm>
              <a:prstGeom prst="rect"/>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一、学术角色预设</a:t>
            </a:r>
            <a:endParaRPr lang="zh-CN" altLang="en-US"/>
          </a:p>
        </p:txBody>
      </p:sp>
      <p:sp>
        <p:nvSpPr>
          <p:cNvPr id="3" name="内容占位符 2"/>
          <p:cNvSpPr>
            <a:spLocks noGrp="1"/>
          </p:cNvSpPr>
          <p:nvPr>
            <p:ph idx="1"/>
          </p:nvPr>
        </p:nvSpPr>
        <p:spPr/>
        <p:txBody>
          <a:bodyPr/>
          <a:p>
            <a:pPr marL="0" indent="0">
              <a:buNone/>
            </a:pPr>
            <a:r>
              <a:rPr lang="zh-CN" altLang="en-US"/>
              <a:t>论文中无论是润色，语法检查还是降重，都要先进行角色预设，先给定一个身份。</a:t>
            </a:r>
            <a:endParaRPr lang="zh-CN" altLang="en-US"/>
          </a:p>
          <a:p>
            <a:pPr marL="0" indent="0">
              <a:buNone/>
            </a:pPr>
            <a:endParaRPr lang="en-US" altLang="zh-CN"/>
          </a:p>
          <a:p>
            <a:pPr marL="0" indent="0">
              <a:buNone/>
            </a:pPr>
            <a:r>
              <a:rPr lang="zh-CN" altLang="en-US"/>
              <a:t>有些学术</a:t>
            </a:r>
            <a:r>
              <a:rPr lang="en-US" altLang="zh-CN"/>
              <a:t>GPT</a:t>
            </a:r>
            <a:r>
              <a:rPr lang="zh-CN" altLang="en-US"/>
              <a:t>是自带提示词的，有些人使用的</a:t>
            </a:r>
            <a:r>
              <a:rPr lang="en-US" altLang="zh-CN"/>
              <a:t>GPT</a:t>
            </a:r>
            <a:r>
              <a:rPr lang="zh-CN" altLang="en-US"/>
              <a:t>并没有提前进行预设，这种需要我们手动进行预设。</a:t>
            </a:r>
            <a:endParaRPr lang="zh-CN" altLang="en-US"/>
          </a:p>
          <a:p>
            <a:pPr marL="0" indent="0">
              <a:buNone/>
            </a:pPr>
            <a:endParaRPr lang="en-US" altLang="zh-CN"/>
          </a:p>
          <a:p>
            <a:pPr marL="0" indent="0">
              <a:buNone/>
            </a:pPr>
            <a:r>
              <a:rPr lang="zh-CN" altLang="en-US"/>
              <a:t>例如你需要问论文方面的问题，可以先用这个指令对</a:t>
            </a:r>
            <a:r>
              <a:rPr lang="en-US" altLang="zh-CN"/>
              <a:t>GPT</a:t>
            </a:r>
            <a:r>
              <a:rPr lang="zh-CN" altLang="en-US"/>
              <a:t>提问，提前预设好</a:t>
            </a:r>
            <a:r>
              <a:rPr lang="en-US" altLang="zh-CN"/>
              <a:t>GPT</a:t>
            </a:r>
            <a:r>
              <a:rPr lang="zh-CN" altLang="en-US"/>
              <a:t>角色了，会让接下来的提问结果质量更高，语法更具准确性。</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屏幕截图 2025-03-15 125433"/>
          <p:cNvPicPr>
            <a:picLocks noChangeAspect="1"/>
          </p:cNvPicPr>
          <p:nvPr>
            <p:ph idx="1"/>
          </p:nvPr>
        </p:nvPicPr>
        <p:blipFill>
          <a:blip r:embed="rId1"/>
          <a:stretch>
            <a:fillRect/>
          </a:stretch>
        </p:blipFill>
        <p:spPr>
          <a:xfrm>
            <a:off x="2305685" y="956945"/>
            <a:ext cx="7120890" cy="43516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a:t>
            </a:r>
            <a:r>
              <a:rPr lang="zh-CN" altLang="en-US"/>
              <a:t>润色多版参考</a:t>
            </a:r>
            <a:endParaRPr lang="zh-CN" altLang="en-US"/>
          </a:p>
        </p:txBody>
      </p:sp>
      <p:sp>
        <p:nvSpPr>
          <p:cNvPr id="3" name="内容占位符 2"/>
          <p:cNvSpPr>
            <a:spLocks noGrp="1"/>
          </p:cNvSpPr>
          <p:nvPr>
            <p:ph idx="1"/>
          </p:nvPr>
        </p:nvSpPr>
        <p:spPr/>
        <p:txBody>
          <a:bodyPr/>
          <a:p>
            <a:pPr marL="0" indent="0">
              <a:buNone/>
            </a:pPr>
            <a:r>
              <a:rPr lang="en-US" altLang="zh-CN"/>
              <a:t>Please provide multiple versions for reference</a:t>
            </a:r>
            <a:endParaRPr lang="en-US" altLang="zh-CN"/>
          </a:p>
          <a:p>
            <a:pPr marL="0" indent="0">
              <a:buNone/>
            </a:pPr>
            <a:r>
              <a:rPr lang="zh-CN" altLang="en-US"/>
              <a:t>这里给出了其它两版的参考，方便我们参考对比</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9.</a:t>
            </a:r>
            <a:r>
              <a:rPr lang="zh-CN" altLang="en-US"/>
              <a:t>错误纠正</a:t>
            </a:r>
            <a:endParaRPr lang="zh-CN" altLang="en-US"/>
          </a:p>
        </p:txBody>
      </p:sp>
      <p:sp>
        <p:nvSpPr>
          <p:cNvPr id="3" name="内容占位符 2"/>
          <p:cNvSpPr>
            <a:spLocks noGrp="1"/>
          </p:cNvSpPr>
          <p:nvPr>
            <p:ph idx="1"/>
          </p:nvPr>
        </p:nvSpPr>
        <p:spPr/>
        <p:txBody>
          <a:bodyPr/>
          <a:p>
            <a:pPr marL="0" indent="0">
              <a:buNone/>
            </a:pPr>
            <a:r>
              <a:rPr lang="zh-CN" altLang="en-US"/>
              <a:t>如果</a:t>
            </a:r>
            <a:r>
              <a:rPr lang="en-US" altLang="zh-CN"/>
              <a:t>ChatGPT</a:t>
            </a:r>
            <a:r>
              <a:rPr lang="zh-CN" altLang="en-US"/>
              <a:t>理解错了你的问题，可以给它一个错误的反馈，让它重新回答</a:t>
            </a:r>
            <a:endParaRPr lang="zh-CN" altLang="en-US"/>
          </a:p>
          <a:p>
            <a:pPr marL="0" indent="0">
              <a:buNone/>
            </a:pPr>
            <a:endParaRPr lang="en-US" altLang="zh-CN"/>
          </a:p>
          <a:p>
            <a:pPr marL="0" indent="0">
              <a:buNone/>
            </a:pPr>
            <a:r>
              <a:rPr lang="en-US" altLang="zh-CN"/>
              <a:t>Prompt: Note that it is not ....., but ..... Re-answer the previous question based on what I have added. </a:t>
            </a:r>
            <a:r>
              <a:rPr lang="zh-CN" altLang="en-US"/>
              <a:t>注意，不是</a:t>
            </a:r>
            <a:r>
              <a:rPr lang="en-US" altLang="zh-CN"/>
              <a:t>...</a:t>
            </a:r>
            <a:r>
              <a:rPr lang="zh-CN" altLang="en-US"/>
              <a:t>而是</a:t>
            </a:r>
            <a:r>
              <a:rPr lang="en-US" altLang="zh-CN"/>
              <a:t>... </a:t>
            </a:r>
            <a:r>
              <a:rPr lang="zh-CN" altLang="en-US"/>
              <a:t>请根据我的补充，重新回答上个问题</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10</a:t>
            </a:r>
            <a:r>
              <a:rPr lang="zh-CN" altLang="en-US"/>
              <a:t>、重新回答</a:t>
            </a:r>
            <a:endParaRPr lang="zh-CN" altLang="en-US"/>
          </a:p>
        </p:txBody>
      </p:sp>
      <p:sp>
        <p:nvSpPr>
          <p:cNvPr id="3" name="内容占位符 2"/>
          <p:cNvSpPr>
            <a:spLocks noGrp="1"/>
          </p:cNvSpPr>
          <p:nvPr>
            <p:ph idx="1"/>
          </p:nvPr>
        </p:nvSpPr>
        <p:spPr/>
        <p:txBody>
          <a:bodyPr/>
          <a:p>
            <a:pPr marL="0" indent="0">
              <a:buNone/>
            </a:pPr>
            <a:r>
              <a:rPr lang="zh-CN" altLang="en-US"/>
              <a:t>如果认为回答的不够好，或者方向不对。可以要求重新回答，并且指明侧重方向。比如你只希望去除当前段落的冗余，并不想改动原意思。</a:t>
            </a:r>
            <a:endParaRPr lang="zh-CN" altLang="en-US"/>
          </a:p>
          <a:p>
            <a:pPr marL="0" indent="0">
              <a:buNone/>
            </a:pPr>
            <a:endParaRPr lang="en-US" altLang="zh-CN"/>
          </a:p>
          <a:p>
            <a:pPr marL="0" indent="0">
              <a:buNone/>
            </a:pPr>
            <a:r>
              <a:rPr lang="en-US" altLang="zh-CN"/>
              <a:t>Still the above question, I think your answer is not good enough. Please answer again, this time focusing on removing redundancy from this passage.</a:t>
            </a:r>
            <a:endParaRPr lang="en-US" altLang="zh-CN"/>
          </a:p>
          <a:p>
            <a:pPr marL="0" indent="0">
              <a:buNone/>
            </a:pPr>
            <a:r>
              <a:rPr lang="zh-CN" altLang="en-US"/>
              <a:t>还是上面的问题，我认为你回答的不够好。请重新回答一次，这次你应该侧重于去除这段话中的冗余。</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11.</a:t>
            </a:r>
            <a:r>
              <a:rPr lang="zh-CN" altLang="en-US"/>
              <a:t>语法检查</a:t>
            </a:r>
            <a:r>
              <a:rPr lang="en-US" altLang="zh-CN"/>
              <a:t>/</a:t>
            </a:r>
            <a:r>
              <a:rPr lang="zh-CN" altLang="en-US"/>
              <a:t>查找语法错误</a:t>
            </a:r>
            <a:endParaRPr lang="zh-CN" altLang="en-US"/>
          </a:p>
        </p:txBody>
      </p:sp>
      <p:sp>
        <p:nvSpPr>
          <p:cNvPr id="3" name="内容占位符 2"/>
          <p:cNvSpPr>
            <a:spLocks noGrp="1"/>
          </p:cNvSpPr>
          <p:nvPr>
            <p:ph idx="1"/>
          </p:nvPr>
        </p:nvSpPr>
        <p:spPr/>
        <p:txBody>
          <a:bodyPr>
            <a:normAutofit fontScale="70000"/>
          </a:bodyPr>
          <a:p>
            <a:pPr marL="0" indent="0">
              <a:buNone/>
            </a:pPr>
            <a:r>
              <a:rPr lang="en-US" altLang="zh-CN"/>
              <a:t>Can you help me ensure that the grammar and the spelling is correct? Do not try to polish the text, if no mistake is found, tell me that this paragraph is good. If you find grammar or spelling mistakes, please list mistakes you find in a two-column markdown table, put the original text the first column, put the corrected text in the second column and highlight the key words you fixed. Example: Paragraph: How is you? Do you knows what is it? | Original sentence | Corrected sentence | | :--- | :--- | | How is you? | How are you? | | Do you knows what is it? | Do you know what it is? | Below is a paragraph from an academic paper. You need to report all grammar and spelling mistakes as the example before. Paragraph: XXX</a:t>
            </a:r>
            <a:endParaRPr lang="en-US" altLang="zh-CN"/>
          </a:p>
          <a:p>
            <a:pPr marL="0" indent="0">
              <a:buNone/>
            </a:pPr>
            <a:r>
              <a:rPr lang="zh-CN" altLang="en-US"/>
              <a:t>你能帮助我确保语法和拼写正确无误吗？不要尝试润色文本，如果没有发现错误，请告诉我这段话很好。如果你发现了语法或拼写错误，请按照之前的例子，在双列的</a:t>
            </a:r>
            <a:r>
              <a:rPr lang="en-US" altLang="zh-CN"/>
              <a:t>Markdown</a:t>
            </a:r>
            <a:r>
              <a:rPr lang="zh-CN" altLang="en-US"/>
              <a:t>表格中列出你发现的错误，第一列放原始文本，第二列放更正后的文本，并突出显示你修正的关键词。示例：</a:t>
            </a:r>
            <a:r>
              <a:rPr lang="en-US" altLang="zh-CN"/>
              <a:t> | </a:t>
            </a:r>
            <a:r>
              <a:rPr lang="zh-CN" altLang="en-US"/>
              <a:t>原始句子</a:t>
            </a:r>
            <a:r>
              <a:rPr lang="en-US" altLang="zh-CN"/>
              <a:t> | </a:t>
            </a:r>
            <a:r>
              <a:rPr lang="zh-CN" altLang="en-US"/>
              <a:t>更正后的句子</a:t>
            </a:r>
            <a:r>
              <a:rPr lang="en-US" altLang="zh-CN"/>
              <a:t> | | :--- | :--- | | How is you? | How are you? | | Do you knows what is it? | Do you know what it is? |</a:t>
            </a:r>
            <a:endParaRPr lang="en-US" altLang="zh-CN"/>
          </a:p>
          <a:p>
            <a:pPr marL="0" indent="0">
              <a:buNone/>
            </a:pPr>
            <a:r>
              <a:rPr lang="zh-CN" altLang="en-US"/>
              <a:t>以下是一篇学术论文中的段落。你需要按照上述例子报告所有语法和拼写错误。段落：</a:t>
            </a:r>
            <a:r>
              <a:rPr lang="en-US" altLang="zh-CN"/>
              <a:t>XXX</a:t>
            </a:r>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12.</a:t>
            </a:r>
            <a:r>
              <a:rPr lang="zh-CN" altLang="en-US"/>
              <a:t>语法校正</a:t>
            </a:r>
            <a:endParaRPr lang="zh-CN" altLang="en-US"/>
          </a:p>
        </p:txBody>
      </p:sp>
      <p:sp>
        <p:nvSpPr>
          <p:cNvPr id="3" name="内容占位符 2"/>
          <p:cNvSpPr>
            <a:spLocks noGrp="1"/>
          </p:cNvSpPr>
          <p:nvPr>
            <p:ph idx="1"/>
          </p:nvPr>
        </p:nvSpPr>
        <p:spPr>
          <a:xfrm>
            <a:off x="838200" y="1825625"/>
            <a:ext cx="10515600" cy="5217795"/>
          </a:xfrm>
        </p:spPr>
        <p:txBody>
          <a:bodyPr>
            <a:normAutofit fontScale="90000"/>
          </a:bodyPr>
          <a:p>
            <a:pPr marL="0" indent="0">
              <a:buNone/>
            </a:pPr>
            <a:r>
              <a:rPr lang="en-US" altLang="zh-CN"/>
              <a:t>I am a researcher studying +</a:t>
            </a:r>
            <a:r>
              <a:rPr lang="zh-CN" altLang="en-US"/>
              <a:t>（你的研究方向）</a:t>
            </a:r>
            <a:r>
              <a:rPr lang="en-US" altLang="zh-CN"/>
              <a:t> and now trying to revise my manuscript which willbe submitted to the +</a:t>
            </a:r>
            <a:r>
              <a:rPr lang="zh-CN" altLang="en-US"/>
              <a:t>（你的投稿期刊）</a:t>
            </a:r>
            <a:r>
              <a:rPr lang="en-US" altLang="zh-CN"/>
              <a:t>. Please help me to ensure the grammar and spellingare correct. Do not try to improve the text, if no mistake found, tell me this paragraph is good.If you find grammar or spelling mistakes, please list the mistakes you find in a two-columnmark down table, put the original text in the first column, put the corrected text in the second column, and do highlight the key words you fixed in bold.</a:t>
            </a:r>
            <a:endParaRPr lang="en-US" altLang="zh-CN"/>
          </a:p>
          <a:p>
            <a:pPr marL="0" indent="0">
              <a:buNone/>
            </a:pPr>
            <a:r>
              <a:rPr lang="zh-CN" altLang="en-US"/>
              <a:t>我是一名研究</a:t>
            </a:r>
            <a:r>
              <a:rPr lang="en-US" altLang="zh-CN"/>
              <a:t>+</a:t>
            </a:r>
            <a:r>
              <a:rPr lang="zh-CN" altLang="en-US"/>
              <a:t>的研究员，现在正在修改我的手稿，我的手稿将提交给</a:t>
            </a:r>
            <a:r>
              <a:rPr lang="en-US" altLang="zh-CN"/>
              <a:t>+</a:t>
            </a:r>
            <a:r>
              <a:rPr lang="zh-CN" altLang="en-US"/>
              <a:t>。请帮我检查一下语法和拼写是否正确。不要试图改进文本，如果没有发现错误，告诉我这段是好的。如果你发现语法或拼写错误，请将你发现的错误列在一个两栏的表格中，将原文放在第一列，将修改后的文本放在第二列，并将你修改过的关键词用粗体突出显示。</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13.</a:t>
            </a:r>
            <a:r>
              <a:rPr lang="zh-CN" altLang="en-US"/>
              <a:t>语法句法</a:t>
            </a:r>
            <a:endParaRPr lang="zh-CN" altLang="en-US"/>
          </a:p>
        </p:txBody>
      </p:sp>
      <p:sp>
        <p:nvSpPr>
          <p:cNvPr id="3" name="内容占位符 2"/>
          <p:cNvSpPr>
            <a:spLocks noGrp="1"/>
          </p:cNvSpPr>
          <p:nvPr>
            <p:ph idx="1"/>
          </p:nvPr>
        </p:nvSpPr>
        <p:spPr/>
        <p:txBody>
          <a:bodyPr/>
          <a:p>
            <a:pPr marL="0" indent="0">
              <a:buNone/>
            </a:pPr>
            <a:r>
              <a:rPr lang="en-US" altLang="zh-CN"/>
              <a:t>This sentence is grammatically incorrect. Please revise.</a:t>
            </a:r>
            <a:r>
              <a:rPr lang="zh-CN" altLang="en-US"/>
              <a:t>这句话在语法上是不正确的。请修改。</a:t>
            </a:r>
            <a:endParaRPr lang="zh-CN" altLang="en-US"/>
          </a:p>
          <a:p>
            <a:pPr marL="0" indent="0">
              <a:buNone/>
            </a:pPr>
            <a:r>
              <a:rPr lang="en-US" altLang="zh-CN"/>
              <a:t>The subject and verb do not agree in this sentence. Please correct.</a:t>
            </a:r>
            <a:r>
              <a:rPr lang="zh-CN" altLang="en-US"/>
              <a:t>主语和动词在这句话中不一致。请改正。</a:t>
            </a:r>
            <a:endParaRPr lang="zh-CN" altLang="en-US"/>
          </a:p>
          <a:p>
            <a:pPr marL="0" indent="0">
              <a:buNone/>
            </a:pPr>
            <a:r>
              <a:rPr lang="en-US" altLang="zh-CN"/>
              <a:t>This phrase seems out of place. Please rephrase to improve clarity.</a:t>
            </a:r>
            <a:r>
              <a:rPr lang="zh-CN" altLang="en-US"/>
              <a:t>这句话似乎不合适。请重新措辞以表达更清晰。</a:t>
            </a:r>
            <a:endParaRPr lang="zh-CN" altLang="en-US"/>
          </a:p>
          <a:p>
            <a:pPr marL="0" indent="0">
              <a:buNone/>
            </a:pPr>
            <a:r>
              <a:rPr lang="en-US" altLang="zh-CN"/>
              <a:t>I have used a passive voice in this sentence. Consider using an active voice instead.</a:t>
            </a:r>
            <a:endParaRPr lang="en-US" altLang="zh-CN"/>
          </a:p>
          <a:p>
            <a:pPr marL="0" indent="0">
              <a:buNone/>
            </a:pPr>
            <a:r>
              <a:rPr lang="zh-CN" altLang="en-US"/>
              <a:t>我在这句话中使用了被动语态。考虑改用主动语态。</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14.</a:t>
            </a:r>
            <a:r>
              <a:rPr lang="zh-CN" altLang="en-US"/>
              <a:t>润色定位</a:t>
            </a:r>
            <a:endParaRPr lang="zh-CN" altLang="en-US"/>
          </a:p>
        </p:txBody>
      </p:sp>
      <p:sp>
        <p:nvSpPr>
          <p:cNvPr id="3" name="内容占位符 2"/>
          <p:cNvSpPr>
            <a:spLocks noGrp="1"/>
          </p:cNvSpPr>
          <p:nvPr>
            <p:ph idx="1"/>
          </p:nvPr>
        </p:nvSpPr>
        <p:spPr/>
        <p:txBody>
          <a:bodyPr/>
          <a:p>
            <a:pPr marL="0" indent="0">
              <a:buNone/>
            </a:pPr>
            <a:r>
              <a:rPr lang="zh-CN" altLang="en-US"/>
              <a:t>如果文本过长不利于观察，让它回答具体修改了哪些地方。</a:t>
            </a:r>
            <a:endParaRPr lang="zh-CN" altLang="en-US"/>
          </a:p>
          <a:p>
            <a:pPr marL="0" indent="0">
              <a:buNone/>
            </a:pPr>
            <a:endParaRPr lang="en-US" altLang="zh-CN"/>
          </a:p>
          <a:p>
            <a:pPr marL="0" indent="0">
              <a:buNone/>
            </a:pPr>
            <a:r>
              <a:rPr lang="en-US" altLang="zh-CN"/>
              <a:t>Note that in addition to giving the modified content, please also indicate which paragraphs and sentences have been modified in the revised version.</a:t>
            </a:r>
            <a:endParaRPr lang="en-US" altLang="zh-CN"/>
          </a:p>
          <a:p>
            <a:pPr marL="0" indent="0">
              <a:buNone/>
            </a:pPr>
            <a:r>
              <a:rPr lang="zh-CN" altLang="en-US"/>
              <a:t>注意，除了给出润色修改之后的内容，还请指明修订的版本中具体修改了哪些段落的哪几句话。</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屏幕截图 2025-03-15 130136"/>
          <p:cNvPicPr>
            <a:picLocks noChangeAspect="1"/>
          </p:cNvPicPr>
          <p:nvPr>
            <p:ph idx="1"/>
          </p:nvPr>
        </p:nvPicPr>
        <p:blipFill>
          <a:blip r:embed="rId1"/>
          <a:stretch>
            <a:fillRect/>
          </a:stretch>
        </p:blipFill>
        <p:spPr>
          <a:xfrm>
            <a:off x="1704975" y="1293495"/>
            <a:ext cx="4899025" cy="43516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15.</a:t>
            </a:r>
            <a:r>
              <a:rPr lang="zh-CN" altLang="en-US"/>
              <a:t>优化语法</a:t>
            </a:r>
            <a:endParaRPr lang="zh-CN" altLang="en-US"/>
          </a:p>
        </p:txBody>
      </p:sp>
      <p:sp>
        <p:nvSpPr>
          <p:cNvPr id="3" name="内容占位符 2"/>
          <p:cNvSpPr>
            <a:spLocks noGrp="1"/>
          </p:cNvSpPr>
          <p:nvPr>
            <p:ph idx="1"/>
          </p:nvPr>
        </p:nvSpPr>
        <p:spPr/>
        <p:txBody>
          <a:bodyPr/>
          <a:p>
            <a:pPr marL="0" indent="0">
              <a:buNone/>
            </a:pPr>
            <a:r>
              <a:rPr lang="en-US" altLang="zh-CN"/>
              <a:t>This sentence is grammatically incorrect. Please revise. </a:t>
            </a:r>
            <a:r>
              <a:rPr lang="zh-CN" altLang="en-US"/>
              <a:t>请修改这句话在语法上不正确的地方</a:t>
            </a:r>
            <a:endParaRPr lang="zh-CN" altLang="en-US"/>
          </a:p>
          <a:p>
            <a:pPr marL="0" indent="0">
              <a:buNone/>
            </a:pPr>
            <a:r>
              <a:rPr lang="en-US" altLang="zh-CN"/>
              <a:t>The subject and verb do not agree in this sentence. Please correct. </a:t>
            </a:r>
            <a:r>
              <a:rPr lang="zh-CN" altLang="en-US"/>
              <a:t>请改正主语和动词在这句话中不一致的地方</a:t>
            </a:r>
            <a:endParaRPr lang="zh-CN" altLang="en-US"/>
          </a:p>
          <a:p>
            <a:pPr marL="0" indent="0">
              <a:buNone/>
            </a:pPr>
            <a:r>
              <a:rPr lang="en-US" altLang="zh-CN"/>
              <a:t>This phrase seems out of place. Please rephrase to improve clarity. </a:t>
            </a:r>
            <a:r>
              <a:rPr lang="zh-CN" altLang="en-US"/>
              <a:t>这句话似乎不合适。请重新措辞以表达更清晰。</a:t>
            </a:r>
            <a:endParaRPr lang="zh-CN" altLang="en-US"/>
          </a:p>
          <a:p>
            <a:pPr marL="0" indent="0">
              <a:buNone/>
            </a:pPr>
            <a:r>
              <a:rPr lang="en-US" altLang="zh-CN"/>
              <a:t>I have used a passive voice in this sentence. Consider using an active voice instead. </a:t>
            </a:r>
            <a:r>
              <a:rPr lang="zh-CN" altLang="en-US"/>
              <a:t>我在这句话中使用了被动语态。考虑改用主动语态。</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a:t>
            </a:r>
            <a:r>
              <a:rPr lang="zh-CN" altLang="en-US"/>
              <a:t>学术角色</a:t>
            </a:r>
            <a:endParaRPr lang="zh-CN" altLang="en-US"/>
          </a:p>
        </p:txBody>
      </p:sp>
      <p:sp>
        <p:nvSpPr>
          <p:cNvPr id="3" name="内容占位符 2"/>
          <p:cNvSpPr>
            <a:spLocks noGrp="1"/>
          </p:cNvSpPr>
          <p:nvPr>
            <p:ph idx="1"/>
          </p:nvPr>
        </p:nvSpPr>
        <p:spPr/>
        <p:txBody>
          <a:bodyPr>
            <a:normAutofit lnSpcReduction="10000"/>
          </a:bodyPr>
          <a:p>
            <a:pPr marL="0" indent="0">
              <a:buNone/>
            </a:pPr>
            <a:r>
              <a:rPr lang="en-US" altLang="zh-CN"/>
              <a:t>As a leader in the academic field, I possess extensive academic experience and professional knowledge across various domains. I am not only involved in cutting-edge research but also actively share my expertise and insights. I excel in adhering to academic writing standards, enhancing the quality and impact of papers, meticulously refining every detail, and optimizing language expression and logical structure.</a:t>
            </a:r>
            <a:endParaRPr lang="en-US" altLang="zh-CN"/>
          </a:p>
          <a:p>
            <a:pPr marL="0" indent="0">
              <a:buNone/>
            </a:pPr>
            <a:r>
              <a:rPr lang="zh-CN" altLang="en-US"/>
              <a:t>我作为学术领域的引领者，在各个领域拥有丰富的学术经验与专业知识，不仅参与前沿研究，还积极分享经验与见解擅长学术写作规范，提升论文的品质与影响力，精细润色每个细节，优化语言表达与逻辑结构</a:t>
            </a:r>
            <a:endParaRPr lang="zh-CN" altLang="en-US"/>
          </a:p>
          <a:p>
            <a:pPr marL="0" indent="0">
              <a:buNone/>
            </a:pPr>
            <a:r>
              <a:rPr lang="zh-CN" altLang="en-US"/>
              <a:t>当然，你也可以预设其他的角色。</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16.</a:t>
            </a:r>
            <a:r>
              <a:rPr lang="zh-CN" altLang="en-US"/>
              <a:t>修改建议</a:t>
            </a:r>
            <a:endParaRPr lang="zh-CN" altLang="en-US"/>
          </a:p>
        </p:txBody>
      </p:sp>
      <p:sp>
        <p:nvSpPr>
          <p:cNvPr id="3" name="内容占位符 2"/>
          <p:cNvSpPr>
            <a:spLocks noGrp="1"/>
          </p:cNvSpPr>
          <p:nvPr>
            <p:ph idx="1"/>
          </p:nvPr>
        </p:nvSpPr>
        <p:spPr/>
        <p:txBody>
          <a:bodyPr/>
          <a:p>
            <a:pPr marL="0" indent="0">
              <a:buNone/>
            </a:pPr>
            <a:r>
              <a:rPr lang="en-US" altLang="zh-CN"/>
              <a:t>You are now acting as an expert in the field of Human relationship From a professional point of view, do you think there is any need to modify the above content? Be careful not to modify the whole text, you need to point out the places that need to be modified one by one, and give revision opinions and recommended revision content.</a:t>
            </a:r>
            <a:endParaRPr lang="en-US" altLang="zh-CN"/>
          </a:p>
          <a:p>
            <a:pPr marL="0" indent="0">
              <a:buNone/>
            </a:pPr>
            <a:r>
              <a:rPr lang="zh-CN" altLang="en-US"/>
              <a:t>你现在扮演一个</a:t>
            </a:r>
            <a:r>
              <a:rPr lang="en-US" altLang="zh-CN"/>
              <a:t>[</a:t>
            </a:r>
            <a:r>
              <a:rPr lang="zh-CN" altLang="en-US"/>
              <a:t>这里放你所研究的领域</a:t>
            </a:r>
            <a:r>
              <a:rPr lang="en-US" altLang="zh-CN"/>
              <a:t>] </a:t>
            </a:r>
            <a:r>
              <a:rPr lang="zh-CN" altLang="en-US"/>
              <a:t>领域的专家，从专业的角度，您认为上面这些内容是否有需要修改的地方？</a:t>
            </a:r>
            <a:r>
              <a:rPr lang="en-US" altLang="zh-CN"/>
              <a:t> </a:t>
            </a:r>
            <a:r>
              <a:rPr lang="zh-CN" altLang="en-US"/>
              <a:t>注意，不要全文修改，您需要一一指出需要修改的地方，并且给出修改意见以及推荐的修改内容。</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17.</a:t>
            </a:r>
            <a:r>
              <a:rPr lang="zh-CN" altLang="en-US"/>
              <a:t>修改意见</a:t>
            </a:r>
            <a:endParaRPr lang="zh-CN" altLang="en-US"/>
          </a:p>
        </p:txBody>
      </p:sp>
      <p:sp>
        <p:nvSpPr>
          <p:cNvPr id="3" name="内容占位符 2"/>
          <p:cNvSpPr>
            <a:spLocks noGrp="1"/>
          </p:cNvSpPr>
          <p:nvPr>
            <p:ph idx="1"/>
          </p:nvPr>
        </p:nvSpPr>
        <p:spPr/>
        <p:txBody>
          <a:bodyPr/>
          <a:p>
            <a:pPr marL="0" indent="0">
              <a:buNone/>
            </a:pPr>
            <a:r>
              <a:rPr lang="en-US" altLang="zh-CN"/>
              <a:t>I started to write an academic paper, the title is XXXXX, now I have finished the introduction part, but I am not sure whether it is suitable, can you help me to read it, and put forward detailed and specific revision suggestions?</a:t>
            </a:r>
            <a:endParaRPr lang="en-US" altLang="zh-CN"/>
          </a:p>
          <a:p>
            <a:pPr marL="0" indent="0">
              <a:buNone/>
            </a:pPr>
            <a:r>
              <a:rPr lang="zh-CN" altLang="en-US"/>
              <a:t>我开始写论文了，题目是</a:t>
            </a:r>
            <a:r>
              <a:rPr lang="en-US" altLang="zh-CN"/>
              <a:t>XXXXX</a:t>
            </a:r>
            <a:r>
              <a:rPr lang="zh-CN" altLang="en-US"/>
              <a:t>，现在我完成了引言部分，但是不确定是否合适，你能帮我看一下，并提出详细具体的修改意见吗？</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18.</a:t>
            </a:r>
            <a:r>
              <a:rPr lang="zh-CN" altLang="en-US"/>
              <a:t>封装基本事实</a:t>
            </a:r>
            <a:r>
              <a:rPr lang="en-US" altLang="zh-CN"/>
              <a:t>/</a:t>
            </a:r>
            <a:r>
              <a:rPr lang="zh-CN" altLang="en-US"/>
              <a:t>原理</a:t>
            </a:r>
            <a:r>
              <a:rPr lang="en-US" altLang="zh-CN"/>
              <a:t>/</a:t>
            </a:r>
            <a:r>
              <a:rPr lang="zh-CN" altLang="en-US"/>
              <a:t>背景</a:t>
            </a:r>
            <a:endParaRPr lang="zh-CN" altLang="en-US"/>
          </a:p>
        </p:txBody>
      </p:sp>
      <p:sp>
        <p:nvSpPr>
          <p:cNvPr id="3" name="内容占位符 2"/>
          <p:cNvSpPr>
            <a:spLocks noGrp="1"/>
          </p:cNvSpPr>
          <p:nvPr>
            <p:ph idx="1"/>
          </p:nvPr>
        </p:nvSpPr>
        <p:spPr>
          <a:xfrm>
            <a:off x="838200" y="1596390"/>
            <a:ext cx="10515600" cy="4351338"/>
          </a:xfrm>
        </p:spPr>
        <p:txBody>
          <a:bodyPr>
            <a:noAutofit/>
          </a:bodyPr>
          <a:p>
            <a:pPr marL="0" indent="0">
              <a:buNone/>
            </a:pPr>
            <a:r>
              <a:rPr lang="zh-CN" altLang="en-US" sz="2000"/>
              <a:t>润色的同时，修改基本逻辑错误。如果对内容的润色需要一些背景知识，可以在对话时主动告诉</a:t>
            </a:r>
            <a:r>
              <a:rPr lang="en-US" altLang="zh-CN" sz="2000"/>
              <a:t>ChatGPT</a:t>
            </a:r>
            <a:r>
              <a:rPr lang="zh-CN" altLang="en-US" sz="2000"/>
              <a:t>，比如</a:t>
            </a:r>
            <a:r>
              <a:rPr lang="en-US" altLang="zh-CN" sz="2000"/>
              <a:t>XXX</a:t>
            </a:r>
            <a:r>
              <a:rPr lang="zh-CN" altLang="en-US" sz="2000"/>
              <a:t>原理。</a:t>
            </a:r>
            <a:endParaRPr lang="zh-CN" altLang="en-US" sz="2000"/>
          </a:p>
          <a:p>
            <a:pPr marL="0" indent="0">
              <a:buNone/>
            </a:pPr>
            <a:endParaRPr lang="en-US" altLang="zh-CN" sz="2000"/>
          </a:p>
          <a:p>
            <a:pPr marL="0" indent="0">
              <a:buNone/>
            </a:pPr>
            <a:r>
              <a:rPr lang="en-US" altLang="zh-CN" sz="2000"/>
              <a:t>Now, in order to help me better polish my thesis, I need you to remember the XXX principle: "......."</a:t>
            </a:r>
            <a:endParaRPr lang="en-US" altLang="zh-CN" sz="2000"/>
          </a:p>
          <a:p>
            <a:pPr marL="0" indent="0">
              <a:buNone/>
            </a:pPr>
            <a:r>
              <a:rPr lang="zh-CN" altLang="en-US" sz="2000"/>
              <a:t>现在，为了接下来能够帮我更好的润色论文，我需要你记住</a:t>
            </a:r>
            <a:r>
              <a:rPr lang="en-US" altLang="zh-CN" sz="2000"/>
              <a:t>XXX</a:t>
            </a:r>
            <a:r>
              <a:rPr lang="zh-CN" altLang="en-US" sz="2000"/>
              <a:t>原理：</a:t>
            </a:r>
            <a:r>
              <a:rPr lang="en-US" altLang="zh-CN" sz="2000"/>
              <a:t>“.......”</a:t>
            </a:r>
            <a:endParaRPr lang="en-US" altLang="zh-CN" sz="2000"/>
          </a:p>
          <a:p>
            <a:pPr marL="0" indent="0">
              <a:buNone/>
            </a:pPr>
            <a:endParaRPr lang="en-US" altLang="zh-CN" sz="2000"/>
          </a:p>
          <a:p>
            <a:pPr marL="0" indent="0">
              <a:buNone/>
            </a:pPr>
            <a:r>
              <a:rPr lang="zh-CN" altLang="en-US" sz="2000"/>
              <a:t>这样就相当于为一段内容，封装了一个函数名称，之后你再次提到</a:t>
            </a:r>
            <a:r>
              <a:rPr lang="en-US" altLang="zh-CN" sz="2000"/>
              <a:t>XXX</a:t>
            </a:r>
            <a:r>
              <a:rPr lang="zh-CN" altLang="en-US" sz="2000"/>
              <a:t>原理的时候，</a:t>
            </a:r>
            <a:r>
              <a:rPr lang="en-US" altLang="zh-CN" sz="2000"/>
              <a:t>ChatGPT</a:t>
            </a:r>
            <a:r>
              <a:rPr lang="zh-CN" altLang="en-US" sz="2000"/>
              <a:t>就能快速知道你说的是哪些基本事实了。</a:t>
            </a:r>
            <a:endParaRPr lang="zh-CN" altLang="en-US" sz="2000"/>
          </a:p>
          <a:p>
            <a:pPr marL="0" indent="0">
              <a:buNone/>
            </a:pPr>
            <a:endParaRPr lang="en-US" altLang="zh-CN" sz="2000"/>
          </a:p>
          <a:p>
            <a:pPr marL="0" indent="0">
              <a:buNone/>
            </a:pPr>
            <a:r>
              <a:rPr lang="en-US" altLang="zh-CN" sz="2000"/>
              <a:t>Polish and rewrite the above content to make it more in line with the style of academic papers, and at the same time, it can be more professional. If there are parts that do not conform to facts or logic, please refer to the part of xxxxx for the above content modification.</a:t>
            </a:r>
            <a:endParaRPr lang="en-US" altLang="zh-CN" sz="2000"/>
          </a:p>
          <a:p>
            <a:pPr marL="0" indent="0">
              <a:buNone/>
            </a:pPr>
            <a:r>
              <a:rPr lang="zh-CN" altLang="en-US" sz="2000"/>
              <a:t>润色并重写上面的内容，使其更加符合论文的风格，于此同时，又能更加专业化，如果有不符合事实或者逻辑的部分，请你参考</a:t>
            </a:r>
            <a:r>
              <a:rPr lang="en-US" altLang="zh-CN" sz="2000"/>
              <a:t>XXX</a:t>
            </a:r>
            <a:r>
              <a:rPr lang="zh-CN" altLang="en-US" sz="2000"/>
              <a:t>原理部分对上面的内容修改。</a:t>
            </a:r>
            <a:endParaRPr lang="zh-CN" altLang="en-US" sz="2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19.</a:t>
            </a:r>
            <a:r>
              <a:rPr lang="zh-CN" altLang="en-US"/>
              <a:t>逻辑论证辅助</a:t>
            </a:r>
            <a:endParaRPr lang="zh-CN" altLang="en-US"/>
          </a:p>
        </p:txBody>
      </p:sp>
      <p:sp>
        <p:nvSpPr>
          <p:cNvPr id="3" name="内容占位符 2"/>
          <p:cNvSpPr>
            <a:spLocks noGrp="1"/>
          </p:cNvSpPr>
          <p:nvPr>
            <p:ph idx="1"/>
          </p:nvPr>
        </p:nvSpPr>
        <p:spPr/>
        <p:txBody>
          <a:bodyPr/>
          <a:p>
            <a:pPr marL="0" indent="0">
              <a:buNone/>
            </a:pPr>
            <a:r>
              <a:rPr lang="en-US" altLang="zh-CN"/>
              <a:t>AI</a:t>
            </a:r>
            <a:r>
              <a:rPr lang="zh-CN" altLang="en-US"/>
              <a:t>在逻辑推理方面有显著的提升，可以用于辅助构建更有说服力的论证。</a:t>
            </a:r>
            <a:endParaRPr lang="zh-CN" altLang="en-US"/>
          </a:p>
          <a:p>
            <a:pPr marL="0" indent="0">
              <a:buNone/>
            </a:pPr>
            <a:endParaRPr lang="en-US" altLang="zh-CN"/>
          </a:p>
          <a:p>
            <a:pPr marL="0" indent="0">
              <a:buNone/>
            </a:pPr>
            <a:r>
              <a:rPr lang="en-US" altLang="zh-CN"/>
              <a:t>Please help me analyze and optimize the logical structure of this argument to make it more convincing.</a:t>
            </a:r>
            <a:endParaRPr lang="en-US" altLang="zh-CN"/>
          </a:p>
          <a:p>
            <a:pPr marL="0" indent="0">
              <a:buNone/>
            </a:pPr>
            <a:r>
              <a:rPr lang="zh-CN" altLang="en-US"/>
              <a:t>请帮我分析和优化这段论证的逻辑结构，以使其更具说服力。</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屏幕截图 2025-03-15 130707"/>
          <p:cNvPicPr>
            <a:picLocks noChangeAspect="1"/>
          </p:cNvPicPr>
          <p:nvPr>
            <p:ph idx="1"/>
          </p:nvPr>
        </p:nvPicPr>
        <p:blipFill>
          <a:blip r:embed="rId1"/>
          <a:stretch>
            <a:fillRect/>
          </a:stretch>
        </p:blipFill>
        <p:spPr>
          <a:xfrm>
            <a:off x="552450" y="1390650"/>
            <a:ext cx="4914265" cy="4543425"/>
          </a:xfrm>
          <a:prstGeom prst="rect">
            <a:avLst/>
          </a:prstGeom>
        </p:spPr>
      </p:pic>
      <p:pic>
        <p:nvPicPr>
          <p:cNvPr id="5" name="图片 4" descr="屏幕截图 2025-03-15 130712"/>
          <p:cNvPicPr>
            <a:picLocks noChangeAspect="1"/>
          </p:cNvPicPr>
          <p:nvPr/>
        </p:nvPicPr>
        <p:blipFill>
          <a:blip r:embed="rId2"/>
          <a:stretch>
            <a:fillRect/>
          </a:stretch>
        </p:blipFill>
        <p:spPr>
          <a:xfrm>
            <a:off x="5568315" y="1288415"/>
            <a:ext cx="6299200" cy="493903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20.</a:t>
            </a:r>
            <a:r>
              <a:rPr lang="zh-CN" altLang="en-US"/>
              <a:t>个性化润色指令</a:t>
            </a:r>
            <a:endParaRPr lang="zh-CN" altLang="en-US"/>
          </a:p>
        </p:txBody>
      </p:sp>
      <p:sp>
        <p:nvSpPr>
          <p:cNvPr id="3" name="内容占位符 2"/>
          <p:cNvSpPr>
            <a:spLocks noGrp="1"/>
          </p:cNvSpPr>
          <p:nvPr>
            <p:ph idx="1"/>
          </p:nvPr>
        </p:nvSpPr>
        <p:spPr>
          <a:xfrm>
            <a:off x="838200" y="1825625"/>
            <a:ext cx="10515600" cy="5109210"/>
          </a:xfrm>
        </p:spPr>
        <p:txBody>
          <a:bodyPr>
            <a:normAutofit fontScale="80000"/>
          </a:bodyPr>
          <a:p>
            <a:r>
              <a:rPr lang="zh-CN" altLang="en-US"/>
              <a:t>更精确的术语</a:t>
            </a:r>
            <a:r>
              <a:rPr lang="en-US" altLang="zh-CN"/>
              <a:t>(More precise)</a:t>
            </a:r>
            <a:r>
              <a:rPr lang="zh-CN" altLang="en-US"/>
              <a:t>：选择更精确的词汇，例如使用</a:t>
            </a:r>
            <a:r>
              <a:rPr lang="en-US" altLang="zh-CN"/>
              <a:t>“generate”</a:t>
            </a:r>
            <a:r>
              <a:rPr lang="zh-CN" altLang="en-US"/>
              <a:t>代替</a:t>
            </a:r>
            <a:r>
              <a:rPr lang="en-US" altLang="zh-CN"/>
              <a:t>“produce”</a:t>
            </a:r>
            <a:endParaRPr lang="en-US" altLang="zh-CN"/>
          </a:p>
          <a:p>
            <a:r>
              <a:rPr lang="zh-CN" altLang="en-US"/>
              <a:t>精炼表达</a:t>
            </a:r>
            <a:r>
              <a:rPr lang="en-US" altLang="zh-CN"/>
              <a:t>(More concise)</a:t>
            </a:r>
            <a:r>
              <a:rPr lang="zh-CN" altLang="en-US"/>
              <a:t>：去除冗余的表达以提高句子的清晰度和直接性。</a:t>
            </a:r>
            <a:endParaRPr lang="zh-CN" altLang="en-US"/>
          </a:p>
          <a:p>
            <a:r>
              <a:rPr lang="zh-CN" altLang="en-US"/>
              <a:t>客观的语言</a:t>
            </a:r>
            <a:r>
              <a:rPr lang="en-US" altLang="zh-CN"/>
              <a:t>(More objective)</a:t>
            </a:r>
            <a:r>
              <a:rPr lang="zh-CN" altLang="en-US"/>
              <a:t>：剔除含糊和主观性表述，以客观方式呈现信息。</a:t>
            </a:r>
            <a:endParaRPr lang="zh-CN" altLang="en-US"/>
          </a:p>
          <a:p>
            <a:r>
              <a:rPr lang="zh-CN" altLang="en-US"/>
              <a:t>细化描述</a:t>
            </a:r>
            <a:r>
              <a:rPr lang="en-US" altLang="zh-CN"/>
              <a:t>(More specific)</a:t>
            </a:r>
            <a:r>
              <a:rPr lang="zh-CN" altLang="en-US"/>
              <a:t>：提供更具体的细节，以支持论点或想法。</a:t>
            </a:r>
            <a:endParaRPr lang="zh-CN" altLang="en-US"/>
          </a:p>
          <a:p>
            <a:r>
              <a:rPr lang="zh-CN" altLang="en-US"/>
              <a:t>更连贯的表达</a:t>
            </a:r>
            <a:r>
              <a:rPr lang="en-US" altLang="zh-CN"/>
              <a:t>(More coherent)</a:t>
            </a:r>
            <a:r>
              <a:rPr lang="zh-CN" altLang="en-US"/>
              <a:t>：确保句子的组织性良好，逻辑流畅。</a:t>
            </a:r>
            <a:endParaRPr lang="zh-CN" altLang="en-US"/>
          </a:p>
          <a:p>
            <a:r>
              <a:rPr lang="zh-CN" altLang="en-US"/>
              <a:t>保持风格一致</a:t>
            </a:r>
            <a:r>
              <a:rPr lang="en-US" altLang="zh-CN"/>
              <a:t>(More consistent)</a:t>
            </a:r>
            <a:r>
              <a:rPr lang="zh-CN" altLang="en-US"/>
              <a:t>：确保用词和语调与整篇论文保持一致。</a:t>
            </a:r>
            <a:endParaRPr lang="zh-CN" altLang="en-US"/>
          </a:p>
          <a:p>
            <a:r>
              <a:rPr lang="zh-CN" altLang="en-US"/>
              <a:t>符合学术风格</a:t>
            </a:r>
            <a:r>
              <a:rPr lang="en-US" altLang="zh-CN"/>
              <a:t>(More academic)</a:t>
            </a:r>
            <a:r>
              <a:rPr lang="zh-CN" altLang="en-US"/>
              <a:t>：运用正确的学术用语如</a:t>
            </a:r>
            <a:r>
              <a:rPr lang="en-US" altLang="zh-CN"/>
              <a:t>“moreover”</a:t>
            </a:r>
            <a:r>
              <a:rPr lang="zh-CN" altLang="en-US"/>
              <a:t>和</a:t>
            </a:r>
            <a:r>
              <a:rPr lang="en-US" altLang="zh-CN"/>
              <a:t>“consequently”</a:t>
            </a:r>
            <a:r>
              <a:rPr lang="zh-CN" altLang="en-US"/>
              <a:t>。</a:t>
            </a:r>
            <a:endParaRPr lang="zh-CN" altLang="en-US"/>
          </a:p>
          <a:p>
            <a:r>
              <a:rPr lang="zh-CN" altLang="en-US"/>
              <a:t>规范语法</a:t>
            </a:r>
            <a:r>
              <a:rPr lang="en-US" altLang="zh-CN"/>
              <a:t>(More formal grammar)</a:t>
            </a:r>
            <a:r>
              <a:rPr lang="zh-CN" altLang="en-US"/>
              <a:t>：使用正确的语法或句法，避免语句不完整或偏离主题。</a:t>
            </a:r>
            <a:endParaRPr lang="zh-CN" altLang="en-US"/>
          </a:p>
          <a:p>
            <a:r>
              <a:rPr lang="zh-CN" altLang="en-US"/>
              <a:t>深化细节描绘</a:t>
            </a:r>
            <a:r>
              <a:rPr lang="en-US" altLang="zh-CN"/>
              <a:t>(More nuanced)</a:t>
            </a:r>
            <a:r>
              <a:rPr lang="zh-CN" altLang="en-US"/>
              <a:t>：使用精准的词汇和短语描述复杂或微妙的概念，使句子更加细化。</a:t>
            </a:r>
            <a:endParaRPr lang="zh-CN" altLang="en-US"/>
          </a:p>
          <a:p>
            <a:r>
              <a:rPr lang="zh-CN" altLang="en-US"/>
              <a:t>更加艺术</a:t>
            </a:r>
            <a:r>
              <a:rPr lang="zh-CN" altLang="en-US"/>
              <a:t>性（</a:t>
            </a:r>
            <a:r>
              <a:rPr lang="en-US" altLang="zh-CN"/>
              <a:t>More artistic</a:t>
            </a:r>
            <a:r>
              <a:rPr lang="zh-CN" altLang="en-US"/>
              <a:t>）</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20.</a:t>
            </a:r>
            <a:r>
              <a:rPr lang="zh-CN" altLang="en-US">
                <a:sym typeface="+mn-ea"/>
              </a:rPr>
              <a:t>个性化润色指令</a:t>
            </a:r>
            <a:endParaRPr lang="zh-CN" altLang="en-US"/>
          </a:p>
        </p:txBody>
      </p:sp>
      <p:sp>
        <p:nvSpPr>
          <p:cNvPr id="3" name="内容占位符 2"/>
          <p:cNvSpPr>
            <a:spLocks noGrp="1"/>
          </p:cNvSpPr>
          <p:nvPr>
            <p:ph idx="1"/>
          </p:nvPr>
        </p:nvSpPr>
        <p:spPr/>
        <p:txBody>
          <a:bodyPr>
            <a:normAutofit fontScale="80000"/>
          </a:bodyPr>
          <a:p>
            <a:r>
              <a:rPr lang="en-US" altLang="zh-CN"/>
              <a:t>Make nuanced adjustments:</a:t>
            </a:r>
            <a:r>
              <a:rPr lang="zh-CN" altLang="en-US"/>
              <a:t>对文本进行微调</a:t>
            </a:r>
            <a:endParaRPr lang="zh-CN" altLang="en-US"/>
          </a:p>
          <a:p>
            <a:r>
              <a:rPr lang="en-US" altLang="zh-CN"/>
              <a:t>lmplement marginal modifications:</a:t>
            </a:r>
            <a:r>
              <a:rPr lang="zh-CN" altLang="en-US"/>
              <a:t>进行边际性修改</a:t>
            </a:r>
            <a:endParaRPr lang="zh-CN" altLang="en-US"/>
          </a:p>
          <a:p>
            <a:r>
              <a:rPr lang="en-US" altLang="zh-CN"/>
              <a:t>Clarify through rewording:</a:t>
            </a:r>
            <a:r>
              <a:rPr lang="zh-CN" altLang="en-US"/>
              <a:t>改述以增强清晰性</a:t>
            </a:r>
            <a:endParaRPr lang="zh-CN" altLang="en-US"/>
          </a:p>
          <a:p>
            <a:r>
              <a:rPr lang="en-US" altLang="zh-CN"/>
              <a:t>Streamline sentence composition:</a:t>
            </a:r>
            <a:r>
              <a:rPr lang="zh-CN" altLang="en-US"/>
              <a:t>简化句子结构</a:t>
            </a:r>
            <a:endParaRPr lang="zh-CN" altLang="en-US"/>
          </a:p>
          <a:p>
            <a:r>
              <a:rPr lang="en-US" altLang="zh-CN"/>
              <a:t>Verify grammatical correctness and orthography:</a:t>
            </a:r>
            <a:r>
              <a:rPr lang="zh-CN" altLang="en-US"/>
              <a:t>校验语法的拼写的正确性</a:t>
            </a:r>
            <a:endParaRPr lang="zh-CN" altLang="en-US"/>
          </a:p>
          <a:p>
            <a:r>
              <a:rPr lang="en-US" altLang="zh-CN"/>
              <a:t>lmprove textual fluidity and consistency:</a:t>
            </a:r>
            <a:r>
              <a:rPr lang="zh-CN" altLang="en-US"/>
              <a:t>提升文本的流畅度和连贯性</a:t>
            </a:r>
            <a:endParaRPr lang="zh-CN" altLang="en-US"/>
          </a:p>
          <a:p>
            <a:r>
              <a:rPr lang="en-US" altLang="zh-CN"/>
              <a:t>Refine diction</a:t>
            </a:r>
            <a:r>
              <a:rPr lang="zh-CN" altLang="en-US"/>
              <a:t>：措辞精练</a:t>
            </a:r>
            <a:endParaRPr lang="zh-CN" altLang="en-US"/>
          </a:p>
          <a:p>
            <a:r>
              <a:rPr lang="en-US" altLang="zh-CN"/>
              <a:t>Adjust for stylistic alignment</a:t>
            </a:r>
            <a:r>
              <a:rPr lang="zh-CN" altLang="en-US"/>
              <a:t>：调整风格</a:t>
            </a:r>
            <a:endParaRPr lang="zh-CN" altLang="en-US"/>
          </a:p>
          <a:p>
            <a:r>
              <a:rPr lang="en-US" altLang="zh-CN"/>
              <a:t>Execute substantial revisions</a:t>
            </a:r>
            <a:r>
              <a:rPr lang="zh-CN" altLang="en-US"/>
              <a:t>：执行重要的编辑</a:t>
            </a:r>
            <a:endParaRPr lang="zh-CN" altLang="en-US"/>
          </a:p>
          <a:p>
            <a:r>
              <a:rPr lang="en-US" altLang="zh-CN"/>
              <a:t>Overhaul content framework:</a:t>
            </a:r>
            <a:r>
              <a:rPr lang="zh-CN" altLang="en-US"/>
              <a:t>改变内容架构</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四、中英翻译指令</a:t>
            </a:r>
            <a:endParaRPr lang="zh-CN" altLang="en-US"/>
          </a:p>
        </p:txBody>
      </p:sp>
      <p:sp>
        <p:nvSpPr>
          <p:cNvPr id="3" name="内容占位符 2"/>
          <p:cNvSpPr>
            <a:spLocks noGrp="1"/>
          </p:cNvSpPr>
          <p:nvPr>
            <p:ph idx="1"/>
          </p:nvPr>
        </p:nvSpPr>
        <p:spPr/>
        <p:txBody>
          <a:bodyPr/>
          <a:p>
            <a:pPr marL="0" indent="0">
              <a:buNone/>
            </a:pPr>
            <a:r>
              <a:rPr lang="zh-CN" altLang="en-US"/>
              <a:t>中文翻译为</a:t>
            </a:r>
            <a:r>
              <a:rPr lang="zh-CN" altLang="en-US"/>
              <a:t>英文</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a:t>
            </a:r>
            <a:r>
              <a:rPr lang="zh-CN" altLang="en-US"/>
              <a:t>论文翻译</a:t>
            </a:r>
            <a:endParaRPr lang="zh-CN" altLang="en-US"/>
          </a:p>
        </p:txBody>
      </p:sp>
      <p:sp>
        <p:nvSpPr>
          <p:cNvPr id="3" name="内容占位符 2"/>
          <p:cNvSpPr>
            <a:spLocks noGrp="1"/>
          </p:cNvSpPr>
          <p:nvPr>
            <p:ph idx="1"/>
          </p:nvPr>
        </p:nvSpPr>
        <p:spPr>
          <a:xfrm>
            <a:off x="838200" y="1825625"/>
            <a:ext cx="10515600" cy="4580890"/>
          </a:xfrm>
        </p:spPr>
        <p:txBody>
          <a:bodyPr>
            <a:noAutofit/>
          </a:bodyPr>
          <a:p>
            <a:pPr marL="0" indent="0">
              <a:buNone/>
            </a:pPr>
            <a:r>
              <a:rPr lang="en-US" altLang="zh-CN"/>
              <a:t>I would like you to serve as an English translator, proofreader, and editor to translate my upcoming Chinese content into elegant, refined, and academic English. Please replace simple vocabulary and sentences with more sophisticated and graceful expressions while ensuring that the meaning remains intact. Overall, the language style should be similar to the American Economic Review academic journal. If you understand, please provide an example first.</a:t>
            </a:r>
            <a:endParaRPr lang="en-US" altLang="zh-CN"/>
          </a:p>
          <a:p>
            <a:pPr marL="0" indent="0">
              <a:buNone/>
            </a:pPr>
            <a:r>
              <a:rPr lang="zh-CN" altLang="en-US"/>
              <a:t>我希望您能担任我的英文翻译、校对和编辑工作，将我即将推出的中文内容翻译成优雅、精炼且具有学术性的英文。请在保持原意不变的前提下，将简单的词汇和句子替换为更复杂、更优美的表达方式。总体而言，语言风格应类似于《美国经济评论》学术期刊。如果您理解了，请先提供一个示例。</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en-US" altLang="zh-CN"/>
              <a:t>2.</a:t>
            </a:r>
            <a:r>
              <a:rPr lang="zh-CN" altLang="en-US"/>
              <a:t>中译英</a:t>
            </a:r>
            <a:endParaRPr lang="zh-CN" altLang="en-US"/>
          </a:p>
        </p:txBody>
      </p:sp>
      <p:sp>
        <p:nvSpPr>
          <p:cNvPr id="3" name="内容占位符 2"/>
          <p:cNvSpPr>
            <a:spLocks noGrp="1"/>
          </p:cNvSpPr>
          <p:nvPr>
            <p:ph idx="1"/>
          </p:nvPr>
        </p:nvSpPr>
        <p:spPr/>
        <p:txBody>
          <a:bodyPr/>
          <a:p>
            <a:pPr marL="0" indent="0">
              <a:buNone/>
            </a:pPr>
            <a:r>
              <a:rPr lang="en-US" altLang="zh-CN"/>
              <a:t>Please translate following sentence to English:XXX</a:t>
            </a:r>
            <a:endParaRPr lang="en-US" altLang="zh-CN"/>
          </a:p>
          <a:p>
            <a:pPr marL="0" indent="0">
              <a:buNone/>
            </a:pPr>
            <a:r>
              <a:rPr lang="zh-CN" altLang="en-US"/>
              <a:t>请将以下句子翻译成中文：</a:t>
            </a:r>
            <a:r>
              <a:rPr lang="en-US" altLang="zh-CN"/>
              <a:t>XXX</a:t>
            </a:r>
            <a:endParaRPr lang="en-US" altLang="zh-CN"/>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1386205" y="727075"/>
              <a:ext cx="5329555" cy="464820"/>
            </p14:xfrm>
          </p:contentPart>
        </mc:Choice>
        <mc:Fallback xmlns="">
          <p:pic>
            <p:nvPicPr>
              <p:cNvPr id="4" name="墨迹 3"/>
            </p:nvPicPr>
            <p:blipFill>
              <a:blip r:embed="rId2"/>
            </p:blipFill>
            <p:spPr>
              <a:xfrm>
                <a:off x="-1386205" y="727075"/>
                <a:ext cx="5329555" cy="46482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3989070" y="1252855"/>
              <a:ext cx="635" cy="635"/>
            </p14:xfrm>
          </p:contentPart>
        </mc:Choice>
        <mc:Fallback xmlns="">
          <p:pic>
            <p:nvPicPr>
              <p:cNvPr id="5" name="墨迹 4"/>
            </p:nvPicPr>
            <p:blipFill>
              <a:blip r:embed="rId4"/>
            </p:blipFill>
            <p:spPr>
              <a:xfrm>
                <a:off x="3989070" y="1252855"/>
                <a:ext cx="635" cy="635"/>
              </a:xfrm>
              <a:prstGeom prst="rect"/>
            </p:spPr>
          </p:pic>
        </mc:Fallback>
      </mc:AlternateContent>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a:t>
            </a:r>
            <a:r>
              <a:rPr lang="zh-CN" altLang="en-US"/>
              <a:t>论文评审专家</a:t>
            </a:r>
            <a:endParaRPr lang="zh-CN" altLang="en-US"/>
          </a:p>
        </p:txBody>
      </p:sp>
      <p:sp>
        <p:nvSpPr>
          <p:cNvPr id="3" name="内容占位符 2"/>
          <p:cNvSpPr>
            <a:spLocks noGrp="1"/>
          </p:cNvSpPr>
          <p:nvPr>
            <p:ph idx="1"/>
          </p:nvPr>
        </p:nvSpPr>
        <p:spPr/>
        <p:txBody>
          <a:bodyPr>
            <a:normAutofit fontScale="90000" lnSpcReduction="10000"/>
          </a:bodyPr>
          <a:p>
            <a:r>
              <a:rPr lang="zh-CN" altLang="en-US"/>
              <a:t>请他扮演一个专业的论文评审专家，对论文草稿给出评审意见，然后根据意见，去重新审视论文。</a:t>
            </a:r>
            <a:endParaRPr lang="zh-CN" altLang="en-US"/>
          </a:p>
          <a:p>
            <a:r>
              <a:rPr lang="zh-CN" altLang="en-US"/>
              <a:t>在修改具体论文内容时，让他扮演我所研究的领域的专家，这样可以让它的表达更加准确。</a:t>
            </a:r>
            <a:endParaRPr lang="zh-CN" altLang="en-US"/>
          </a:p>
          <a:p>
            <a:pPr marL="0" indent="0">
              <a:buNone/>
            </a:pPr>
            <a:r>
              <a:rPr lang="en-US" altLang="zh-CN"/>
              <a:t>You are now acting as an expert in the field of [Put professional fields here…]. From a professional point of view, do you think there is any need to modify the above content? Be careful not to modify the whole text, you need to point out the places that need to be modified one by one, and give revision opinions and recommended revision content.</a:t>
            </a:r>
            <a:endParaRPr lang="en-US" altLang="zh-CN"/>
          </a:p>
          <a:p>
            <a:pPr marL="0" indent="0">
              <a:buNone/>
            </a:pPr>
            <a:r>
              <a:rPr lang="zh-CN" altLang="en-US"/>
              <a:t>你现在扮演一个</a:t>
            </a:r>
            <a:r>
              <a:rPr lang="en-US" altLang="zh-CN"/>
              <a:t>[</a:t>
            </a:r>
            <a:r>
              <a:rPr lang="zh-CN" altLang="en-US"/>
              <a:t>这里放你所研究的领域</a:t>
            </a:r>
            <a:r>
              <a:rPr lang="en-US" altLang="zh-CN"/>
              <a:t>] </a:t>
            </a:r>
            <a:r>
              <a:rPr lang="zh-CN" altLang="en-US"/>
              <a:t>领域的专家，从专业的角度，您认为上面这些内容是否有需要修改的地方？</a:t>
            </a:r>
            <a:r>
              <a:rPr lang="en-US" altLang="zh-CN"/>
              <a:t> </a:t>
            </a:r>
            <a:r>
              <a:rPr lang="zh-CN" altLang="en-US"/>
              <a:t>注意，不要全文修改，您需要一一指出需要修改的地方，并且给出修改意见以及推荐的修改内容</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3.</a:t>
            </a:r>
            <a:r>
              <a:rPr lang="zh-CN" altLang="en-US"/>
              <a:t>中译英</a:t>
            </a:r>
            <a:endParaRPr lang="zh-CN" altLang="en-US"/>
          </a:p>
        </p:txBody>
      </p:sp>
      <p:sp>
        <p:nvSpPr>
          <p:cNvPr id="3" name="内容占位符 2"/>
          <p:cNvSpPr>
            <a:spLocks noGrp="1"/>
          </p:cNvSpPr>
          <p:nvPr>
            <p:ph idx="1"/>
          </p:nvPr>
        </p:nvSpPr>
        <p:spPr/>
        <p:txBody>
          <a:bodyPr/>
          <a:p>
            <a:pPr marL="0" indent="0">
              <a:buNone/>
            </a:pPr>
            <a:r>
              <a:rPr lang="en-US" altLang="zh-CN"/>
              <a:t>Translate the above Chinese into the corresponding English, requiring the writing style of an academic paper</a:t>
            </a:r>
            <a:endParaRPr lang="en-US" altLang="zh-CN"/>
          </a:p>
          <a:p>
            <a:pPr marL="0" indent="0">
              <a:buNone/>
            </a:pPr>
            <a:r>
              <a:rPr lang="zh-CN" altLang="en-US"/>
              <a:t>将上面的中文，翻译成对应的英语，要求具有论文的写作风格</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a:t>
            </a:r>
            <a:r>
              <a:rPr lang="zh-CN" altLang="en-US"/>
              <a:t>中译英</a:t>
            </a:r>
            <a:endParaRPr lang="zh-CN" altLang="en-US"/>
          </a:p>
        </p:txBody>
      </p:sp>
      <p:sp>
        <p:nvSpPr>
          <p:cNvPr id="3" name="内容占位符 2"/>
          <p:cNvSpPr>
            <a:spLocks noGrp="1"/>
          </p:cNvSpPr>
          <p:nvPr>
            <p:ph idx="1"/>
          </p:nvPr>
        </p:nvSpPr>
        <p:spPr/>
        <p:txBody>
          <a:bodyPr>
            <a:normAutofit fontScale="70000"/>
          </a:bodyPr>
          <a:p>
            <a:pPr marL="0" indent="0">
              <a:buNone/>
            </a:pPr>
            <a:r>
              <a:rPr lang="en-US" altLang="zh-CN"/>
              <a:t>I am a researcher studying +</a:t>
            </a:r>
            <a:r>
              <a:rPr lang="zh-CN" altLang="en-US"/>
              <a:t>（</a:t>
            </a:r>
            <a:r>
              <a:rPr lang="en-US" altLang="zh-CN"/>
              <a:t>Your research direction</a:t>
            </a:r>
            <a:r>
              <a:rPr lang="zh-CN" altLang="en-US"/>
              <a:t>）</a:t>
            </a:r>
            <a:r>
              <a:rPr lang="en-US" altLang="zh-CN"/>
              <a:t> and now trying to revise my manuscript which willbe submitted to the+</a:t>
            </a:r>
            <a:r>
              <a:rPr lang="zh-CN" altLang="en-US"/>
              <a:t>（</a:t>
            </a:r>
            <a:r>
              <a:rPr lang="en-US" altLang="zh-CN"/>
              <a:t>Your submission journal</a:t>
            </a:r>
            <a:r>
              <a:rPr lang="zh-CN" altLang="en-US"/>
              <a:t>）</a:t>
            </a:r>
            <a:r>
              <a:rPr lang="en-US" altLang="zh-CN"/>
              <a:t>. I want you to act as a scentiic English-Chnesetranslator,I will provide you with some paragraphs in one language and your task is toaccurately and academically translate the paragraphs only into the other language. I want you to give the output in a markdown table where the first colurrn is the onginal language andthe second is the first version of translation and third column is the second version of thetranslation, and give each row only one sentence. lf you understand the above task, pleasereply with yes, and then l will provide you with the paragraphs.</a:t>
            </a:r>
            <a:endParaRPr lang="en-US" altLang="zh-CN"/>
          </a:p>
          <a:p>
            <a:pPr marL="0" indent="0">
              <a:buNone/>
            </a:pPr>
            <a:r>
              <a:rPr lang="zh-CN" altLang="en-US"/>
              <a:t>我是一名研究者，专注于</a:t>
            </a:r>
            <a:r>
              <a:rPr lang="en-US" altLang="zh-CN"/>
              <a:t>+</a:t>
            </a:r>
            <a:r>
              <a:rPr lang="zh-CN" altLang="en-US"/>
              <a:t>（你的研究方向），目前正在修订我的手稿，准备提交至</a:t>
            </a:r>
            <a:r>
              <a:rPr lang="en-US" altLang="zh-CN"/>
              <a:t>+</a:t>
            </a:r>
            <a:r>
              <a:rPr lang="zh-CN" altLang="en-US"/>
              <a:t>（你的投稿期刊）。我希望你担任一名科学性的英文</a:t>
            </a:r>
            <a:r>
              <a:rPr lang="en-US" altLang="zh-CN"/>
              <a:t>-</a:t>
            </a:r>
            <a:r>
              <a:rPr lang="zh-CN" altLang="en-US"/>
              <a:t>中文翻译，我会提供给你一些段落的其中一种语言，你的任务是准确且学术性地将这些段落翻译成另一种语言。我希望你以</a:t>
            </a:r>
            <a:r>
              <a:rPr lang="en-US" altLang="zh-CN"/>
              <a:t>Markdown</a:t>
            </a:r>
            <a:r>
              <a:rPr lang="zh-CN" altLang="en-US"/>
              <a:t>表格的形式给出翻译结果，其中第一列是原文，第二列是第一版的翻译，第三列是第二版的翻译，并且每行只包含一句翻译。如果你理解了上述任务，请回复</a:t>
            </a:r>
            <a:r>
              <a:rPr lang="en-US" altLang="zh-CN"/>
              <a:t>“</a:t>
            </a:r>
            <a:r>
              <a:rPr lang="zh-CN" altLang="en-US"/>
              <a:t>是的</a:t>
            </a:r>
            <a:r>
              <a:rPr lang="en-US" altLang="zh-CN"/>
              <a:t>”</a:t>
            </a:r>
            <a:r>
              <a:rPr lang="zh-CN" altLang="en-US"/>
              <a:t>，然后我会提供给你这些段落。</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a:t>
            </a:r>
            <a:r>
              <a:rPr lang="zh-CN" altLang="en-US"/>
              <a:t>中英互译</a:t>
            </a:r>
            <a:endParaRPr lang="zh-CN" altLang="en-US"/>
          </a:p>
        </p:txBody>
      </p:sp>
      <p:sp>
        <p:nvSpPr>
          <p:cNvPr id="3" name="内容占位符 2"/>
          <p:cNvSpPr>
            <a:spLocks noGrp="1"/>
          </p:cNvSpPr>
          <p:nvPr>
            <p:ph idx="1"/>
          </p:nvPr>
        </p:nvSpPr>
        <p:spPr/>
        <p:txBody>
          <a:bodyPr>
            <a:normAutofit fontScale="90000" lnSpcReduction="10000"/>
          </a:bodyPr>
          <a:p>
            <a:pPr marL="0" indent="0">
              <a:buNone/>
            </a:pPr>
            <a:r>
              <a:rPr lang="en-US" altLang="zh-CN"/>
              <a:t>I want you to act as a scientific English-Chinese translator, I will provide you with some paragraphs in one language and your task is to accurately and academically translate the paragraphs only into the other language. Do not repeat the original provided paragraphs after translation. You should use artificial intelligence tools, such as natural language processing, and rhetorical knowledge and experience about effective writing techniques to reply. I'll give you my paragraphs as follows, tell me what language it is written in, and then translate:XXX</a:t>
            </a:r>
            <a:endParaRPr lang="en-US" altLang="zh-CN"/>
          </a:p>
          <a:p>
            <a:pPr marL="0" indent="0">
              <a:buNone/>
            </a:pPr>
            <a:r>
              <a:rPr lang="zh-CN" altLang="en-US"/>
              <a:t>我希望你担任一名科学性的英文</a:t>
            </a:r>
            <a:r>
              <a:rPr lang="en-US" altLang="zh-CN"/>
              <a:t>-</a:t>
            </a:r>
            <a:r>
              <a:rPr lang="zh-CN" altLang="en-US"/>
              <a:t>中文翻译员，我会提供一些段落给你，你的任务是准确且学术性地将这些段落翻译成另一种语言。翻译后请不要重复原文段落。你应该使用人工智能工具，比如自然语言处理，以及关于有效写作技巧的修辞知识和经验来进行回复。我将如下提供我的段落，告诉我它是用什么语言写的，然后进行翻译：</a:t>
            </a:r>
            <a:r>
              <a:rPr lang="en-US" altLang="zh-CN"/>
              <a:t>XXX</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屏幕截图 2025-03-15 130253"/>
          <p:cNvPicPr>
            <a:picLocks noChangeAspect="1"/>
          </p:cNvPicPr>
          <p:nvPr>
            <p:ph idx="1"/>
          </p:nvPr>
        </p:nvPicPr>
        <p:blipFill>
          <a:blip r:embed="rId1"/>
          <a:stretch>
            <a:fillRect/>
          </a:stretch>
        </p:blipFill>
        <p:spPr>
          <a:xfrm>
            <a:off x="2055495" y="884555"/>
            <a:ext cx="6084570" cy="508889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五、论文查重降重指令</a:t>
            </a:r>
            <a:endParaRPr lang="zh-CN" altLang="en-US"/>
          </a:p>
        </p:txBody>
      </p:sp>
      <p:sp>
        <p:nvSpPr>
          <p:cNvPr id="3" name="内容占位符 2"/>
          <p:cNvSpPr>
            <a:spLocks noGrp="1"/>
          </p:cNvSpPr>
          <p:nvPr>
            <p:ph idx="1"/>
          </p:nvPr>
        </p:nvSpPr>
        <p:spPr/>
        <p:txBody>
          <a:bodyPr/>
          <a:p>
            <a:r>
              <a:rPr lang="zh-CN" altLang="en-US"/>
              <a:t>各个角度进行的提示词工程</a:t>
            </a:r>
            <a:r>
              <a:rPr lang="zh-CN" altLang="en-US"/>
              <a:t>降重</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a:t>
            </a:r>
            <a:r>
              <a:rPr lang="zh-CN" altLang="en-US"/>
              <a:t>内容降重</a:t>
            </a:r>
            <a:endParaRPr lang="zh-CN" altLang="en-US"/>
          </a:p>
        </p:txBody>
      </p:sp>
      <p:sp>
        <p:nvSpPr>
          <p:cNvPr id="3" name="内容占位符 2"/>
          <p:cNvSpPr>
            <a:spLocks noGrp="1"/>
          </p:cNvSpPr>
          <p:nvPr>
            <p:ph idx="1"/>
          </p:nvPr>
        </p:nvSpPr>
        <p:spPr>
          <a:xfrm>
            <a:off x="838200" y="1825625"/>
            <a:ext cx="10515600" cy="4677410"/>
          </a:xfrm>
        </p:spPr>
        <p:txBody>
          <a:bodyPr>
            <a:normAutofit fontScale="90000" lnSpcReduction="10000"/>
          </a:bodyPr>
          <a:p>
            <a:pPr marL="0" indent="0">
              <a:buNone/>
            </a:pPr>
            <a:r>
              <a:rPr lang="zh-CN" altLang="en-US"/>
              <a:t>用的时候一定不用忘记加入自己的研究领域，如我想让你充当一位计算机视觉领域的专家。</a:t>
            </a:r>
            <a:endParaRPr lang="zh-CN" altLang="en-US"/>
          </a:p>
          <a:p>
            <a:pPr marL="0" indent="0">
              <a:buNone/>
            </a:pPr>
            <a:endParaRPr lang="en-US" altLang="zh-CN"/>
          </a:p>
          <a:p>
            <a:pPr marL="0" indent="0">
              <a:buNone/>
            </a:pPr>
            <a:r>
              <a:rPr lang="en-US" altLang="zh-CN"/>
              <a:t>I would like you to act as an expert in the field of </a:t>
            </a:r>
            <a:r>
              <a:rPr lang="en-US" altLang="zh-CN"/>
              <a:t>human relationship, and help students with plagiarism check for their papers. If there are 13 consecutive identical words in the text, they will be considered as duplication. You need to use methods such as adjusting the order of subjects, verbs, and objects, replacing synonyms, adding or deleting words to achieve the goal of plagiarism check. Please modify the following paragraph:</a:t>
            </a:r>
            <a:endParaRPr lang="en-US" altLang="zh-CN"/>
          </a:p>
          <a:p>
            <a:pPr marL="0" indent="0">
              <a:buNone/>
            </a:pPr>
            <a:r>
              <a:rPr lang="zh-CN" altLang="en-US"/>
              <a:t>我想让你充当一位</a:t>
            </a:r>
            <a:r>
              <a:rPr lang="en-US" altLang="zh-CN"/>
              <a:t>[</a:t>
            </a:r>
            <a:r>
              <a:rPr lang="zh-CN" altLang="en-US"/>
              <a:t>你希望的某个</a:t>
            </a:r>
            <a:r>
              <a:rPr lang="en-US" altLang="zh-CN"/>
              <a:t>]</a:t>
            </a:r>
            <a:r>
              <a:rPr lang="zh-CN" altLang="en-US"/>
              <a:t>领域的专家，帮助学生进行论文的去重修改。如果文章中连续</a:t>
            </a:r>
            <a:r>
              <a:rPr lang="en-US" altLang="zh-CN"/>
              <a:t>13</a:t>
            </a:r>
            <a:r>
              <a:rPr lang="zh-CN" altLang="en-US"/>
              <a:t>个字一样，就算重复。你需要通过调整主谓宾语序替换同义词、增减字数等方法，来达到论文去重的目的。请你修改下面这段文字：</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屏幕截图 2025-03-15 125859"/>
          <p:cNvPicPr>
            <a:picLocks noChangeAspect="1"/>
          </p:cNvPicPr>
          <p:nvPr>
            <p:ph idx="1"/>
          </p:nvPr>
        </p:nvPicPr>
        <p:blipFill>
          <a:blip r:embed="rId1"/>
          <a:stretch>
            <a:fillRect/>
          </a:stretch>
        </p:blipFill>
        <p:spPr>
          <a:xfrm>
            <a:off x="838200" y="1380490"/>
            <a:ext cx="5506720" cy="4351655"/>
          </a:xfrm>
          <a:prstGeom prst="rect">
            <a:avLst/>
          </a:prstGeom>
        </p:spPr>
      </p:pic>
      <p:pic>
        <p:nvPicPr>
          <p:cNvPr id="5" name="图片 4" descr="屏幕截图 2025-03-15 130010"/>
          <p:cNvPicPr>
            <a:picLocks noChangeAspect="1"/>
          </p:cNvPicPr>
          <p:nvPr/>
        </p:nvPicPr>
        <p:blipFill>
          <a:blip r:embed="rId2"/>
          <a:stretch>
            <a:fillRect/>
          </a:stretch>
        </p:blipFill>
        <p:spPr>
          <a:xfrm>
            <a:off x="6390640" y="-50165"/>
            <a:ext cx="5243195" cy="4800600"/>
          </a:xfrm>
          <a:prstGeom prst="rect">
            <a:avLst/>
          </a:prstGeom>
        </p:spPr>
      </p:pic>
      <p:pic>
        <p:nvPicPr>
          <p:cNvPr id="6" name="图片 5" descr="屏幕截图 2025-03-15 130013"/>
          <p:cNvPicPr>
            <a:picLocks noChangeAspect="1"/>
          </p:cNvPicPr>
          <p:nvPr/>
        </p:nvPicPr>
        <p:blipFill>
          <a:blip r:embed="rId3"/>
          <a:stretch>
            <a:fillRect/>
          </a:stretch>
        </p:blipFill>
        <p:spPr>
          <a:xfrm>
            <a:off x="6480810" y="3872230"/>
            <a:ext cx="5063490" cy="22606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a:t>
            </a:r>
            <a:r>
              <a:rPr lang="zh-CN" altLang="en-US"/>
              <a:t>改写降重</a:t>
            </a:r>
            <a:endParaRPr lang="zh-CN" altLang="en-US"/>
          </a:p>
        </p:txBody>
      </p:sp>
      <p:sp>
        <p:nvSpPr>
          <p:cNvPr id="3" name="内容占位符 2"/>
          <p:cNvSpPr>
            <a:spLocks noGrp="1"/>
          </p:cNvSpPr>
          <p:nvPr>
            <p:ph idx="1"/>
          </p:nvPr>
        </p:nvSpPr>
        <p:spPr/>
        <p:txBody>
          <a:bodyPr/>
          <a:p>
            <a:pPr marL="0" indent="0">
              <a:buNone/>
            </a:pPr>
            <a:r>
              <a:rPr lang="en-US" altLang="zh-CN"/>
              <a:t>Please rephrase this passage by adjusting the word order, modifying the length, and substituting synonyms to avoid any sequence of eight consecutive words that match the original text, ensuring that the revised content is more logical and adheres to academic standards.</a:t>
            </a:r>
            <a:endParaRPr lang="en-US" altLang="zh-CN"/>
          </a:p>
          <a:p>
            <a:pPr marL="0" indent="0">
              <a:buNone/>
            </a:pPr>
            <a:r>
              <a:rPr lang="zh-CN" altLang="en-US"/>
              <a:t>请将这段话改写，通过调整语序增减字数，替换同义词等方式，避免与原文出现连续八个字相同的句子，使这段话更加有逻辑，符合论文的规范。</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3.</a:t>
            </a:r>
            <a:r>
              <a:rPr lang="zh-CN" altLang="en-US"/>
              <a:t>同义词替换降重</a:t>
            </a:r>
            <a:endParaRPr lang="zh-CN" altLang="en-US"/>
          </a:p>
        </p:txBody>
      </p:sp>
      <p:sp>
        <p:nvSpPr>
          <p:cNvPr id="3" name="内容占位符 2"/>
          <p:cNvSpPr>
            <a:spLocks noGrp="1"/>
          </p:cNvSpPr>
          <p:nvPr>
            <p:ph idx="1"/>
          </p:nvPr>
        </p:nvSpPr>
        <p:spPr/>
        <p:txBody>
          <a:bodyPr/>
          <a:p>
            <a:pPr marL="0" indent="0">
              <a:buNone/>
            </a:pPr>
            <a:r>
              <a:rPr lang="en-US" altLang="zh-CN"/>
              <a:t>Please assist me in reorganizing the following sentence by adjusting its logical structure, employing active and passive voice interchange, synonym replacement, and paraphrasing with near-synonyms to rewrite the sentence. Additionally, break down complex sentences and reduce repetition. Provide only the corrected version of the text.</a:t>
            </a:r>
            <a:endParaRPr lang="en-US" altLang="zh-CN"/>
          </a:p>
          <a:p>
            <a:pPr marL="0" indent="0">
              <a:buNone/>
            </a:pPr>
            <a:r>
              <a:rPr lang="zh-CN" altLang="en-US"/>
              <a:t>请帮我把下面句子重新组织，通过调整句子逻辑，利用主动被动替换，同义词替换，近义词替换来改写句子，同时分解长句，减少重复，请只提供文本的更正版本。</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a:t>
            </a:r>
            <a:r>
              <a:rPr lang="zh-CN" altLang="en-US"/>
              <a:t>避免连续相同</a:t>
            </a:r>
            <a:endParaRPr lang="zh-CN" altLang="en-US"/>
          </a:p>
        </p:txBody>
      </p:sp>
      <p:sp>
        <p:nvSpPr>
          <p:cNvPr id="3" name="内容占位符 2"/>
          <p:cNvSpPr>
            <a:spLocks noGrp="1"/>
          </p:cNvSpPr>
          <p:nvPr>
            <p:ph idx="1"/>
          </p:nvPr>
        </p:nvSpPr>
        <p:spPr/>
        <p:txBody>
          <a:bodyPr/>
          <a:p>
            <a:pPr marL="0" indent="0">
              <a:buNone/>
            </a:pPr>
            <a:r>
              <a:rPr lang="en-US" altLang="zh-CN"/>
              <a:t>Please reduce the repetition in the following content by adjusting the order of words, modifying the length, and substituting synonyms to avoid any sequence of eight consecutive words that match the original text, ensuring that the passage is more logical and adheres to the standards of academic writing.</a:t>
            </a:r>
            <a:endParaRPr lang="en-US" altLang="zh-CN"/>
          </a:p>
          <a:p>
            <a:pPr marL="0" indent="0">
              <a:buNone/>
            </a:pPr>
            <a:r>
              <a:rPr lang="zh-CN" altLang="en-US"/>
              <a:t>请将下面的内容降低重复率，通过调整语序增减字数，替换同义词等方式，避免与原文出现连续</a:t>
            </a:r>
            <a:r>
              <a:rPr lang="en-US" altLang="zh-CN"/>
              <a:t>8</a:t>
            </a:r>
            <a:r>
              <a:rPr lang="zh-CN" altLang="en-US"/>
              <a:t>个字相同的句子，使这段话更加具有逻辑，符合论文的规范。</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屏幕截图 2025-03-15 123852"/>
          <p:cNvPicPr>
            <a:picLocks noChangeAspect="1"/>
          </p:cNvPicPr>
          <p:nvPr>
            <p:ph idx="1"/>
          </p:nvPr>
        </p:nvPicPr>
        <p:blipFill>
          <a:blip r:embed="rId1"/>
          <a:stretch>
            <a:fillRect/>
          </a:stretch>
        </p:blipFill>
        <p:spPr>
          <a:xfrm>
            <a:off x="838200" y="1536700"/>
            <a:ext cx="5326380" cy="4351655"/>
          </a:xfrm>
          <a:prstGeom prst="rect">
            <a:avLst/>
          </a:prstGeom>
        </p:spPr>
      </p:pic>
      <p:pic>
        <p:nvPicPr>
          <p:cNvPr id="5" name="图片 4" descr="屏幕截图 2025-03-15 123858"/>
          <p:cNvPicPr>
            <a:picLocks noChangeAspect="1"/>
          </p:cNvPicPr>
          <p:nvPr/>
        </p:nvPicPr>
        <p:blipFill>
          <a:blip r:embed="rId2"/>
          <a:stretch>
            <a:fillRect/>
          </a:stretch>
        </p:blipFill>
        <p:spPr>
          <a:xfrm>
            <a:off x="6261100" y="1382395"/>
            <a:ext cx="5237480" cy="455612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a:t>
            </a:r>
            <a:r>
              <a:rPr lang="zh-CN" altLang="en-US"/>
              <a:t>缩写扩写降重</a:t>
            </a:r>
            <a:endParaRPr lang="zh-CN" altLang="en-US"/>
          </a:p>
        </p:txBody>
      </p:sp>
      <p:sp>
        <p:nvSpPr>
          <p:cNvPr id="3" name="内容占位符 2"/>
          <p:cNvSpPr>
            <a:spLocks noGrp="1"/>
          </p:cNvSpPr>
          <p:nvPr>
            <p:ph idx="1"/>
          </p:nvPr>
        </p:nvSpPr>
        <p:spPr/>
        <p:txBody>
          <a:bodyPr/>
          <a:p>
            <a:pPr marL="0" indent="0">
              <a:buNone/>
            </a:pPr>
            <a:r>
              <a:rPr lang="en-US" altLang="zh-CN"/>
              <a:t>Please rewrite this passage by adjusting the order of words, increasing or decreasing the number of words, and substituting synonyms to avoid any sequence of three consecutive words that match the original text. Ensure that the revised passage is more logical and adheres to the standards of academic writing. Then, expand upon the content. Finally, condense it to fit the style of an academic paper.</a:t>
            </a:r>
            <a:endParaRPr lang="en-US" altLang="zh-CN"/>
          </a:p>
          <a:p>
            <a:pPr marL="0" indent="0">
              <a:buNone/>
            </a:pPr>
            <a:r>
              <a:rPr lang="zh-CN" altLang="en-US"/>
              <a:t>请将这段话改写，通过调整语序增减字数，替换同义词等方式，避免与原文出现连续三个字相同的句子，使这段话更加有逻辑，符合论文的规范。然后再进行扩写。最后再缩写，符合论文风格。</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6.</a:t>
            </a:r>
            <a:r>
              <a:rPr lang="zh-CN" altLang="en-US"/>
              <a:t>关键词汇替换降重</a:t>
            </a:r>
            <a:endParaRPr lang="zh-CN" altLang="en-US"/>
          </a:p>
        </p:txBody>
      </p:sp>
      <p:sp>
        <p:nvSpPr>
          <p:cNvPr id="3" name="内容占位符 2"/>
          <p:cNvSpPr>
            <a:spLocks noGrp="1"/>
          </p:cNvSpPr>
          <p:nvPr>
            <p:ph idx="1"/>
          </p:nvPr>
        </p:nvSpPr>
        <p:spPr/>
        <p:txBody>
          <a:bodyPr/>
          <a:p>
            <a:pPr marL="0" indent="0">
              <a:buNone/>
            </a:pPr>
            <a:r>
              <a:rPr lang="en-US" altLang="zh-CN"/>
              <a:t>Kindly replace key terms in this section with appropriate synonyms to reduce similarity and enhance originality without compromising the meaning or academic integrity.</a:t>
            </a:r>
            <a:endParaRPr lang="en-US" altLang="zh-CN"/>
          </a:p>
          <a:p>
            <a:pPr marL="0" indent="0">
              <a:buNone/>
            </a:pPr>
            <a:r>
              <a:rPr lang="zh-CN" altLang="en-US"/>
              <a:t>请替换本节中的关键词汇为合适的同义词，以降低相似度并增强原创性，同时不影响意义或学术完整性。</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7.</a:t>
            </a:r>
            <a:r>
              <a:rPr lang="zh-CN" altLang="en-US"/>
              <a:t>句式变换降重</a:t>
            </a:r>
            <a:endParaRPr lang="zh-CN" altLang="en-US"/>
          </a:p>
        </p:txBody>
      </p:sp>
      <p:sp>
        <p:nvSpPr>
          <p:cNvPr id="3" name="内容占位符 2"/>
          <p:cNvSpPr>
            <a:spLocks noGrp="1"/>
          </p:cNvSpPr>
          <p:nvPr>
            <p:ph idx="1"/>
          </p:nvPr>
        </p:nvSpPr>
        <p:spPr/>
        <p:txBody>
          <a:bodyPr/>
          <a:p>
            <a:pPr marL="0" indent="0">
              <a:buNone/>
            </a:pPr>
            <a:r>
              <a:rPr lang="en-US" altLang="zh-CN"/>
              <a:t>Rewrite the sentences in this paragraph by changing the grammatical constructions and incorporating alternative expressions to avoid any sequence of five consecutive words that are identical to the original. </a:t>
            </a:r>
            <a:r>
              <a:rPr lang="zh-CN" altLang="en-US"/>
              <a:t>请通过改变句法结构和加入替代表达方式，重写本段中的句子，避免出现连续五个字与原文完全相同的情况。</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a:t>
            </a:r>
            <a:r>
              <a:rPr lang="zh-CN" altLang="en-US"/>
              <a:t>逻辑重组</a:t>
            </a:r>
            <a:endParaRPr lang="zh-CN" altLang="en-US"/>
          </a:p>
        </p:txBody>
      </p:sp>
      <p:sp>
        <p:nvSpPr>
          <p:cNvPr id="3" name="内容占位符 2"/>
          <p:cNvSpPr>
            <a:spLocks noGrp="1"/>
          </p:cNvSpPr>
          <p:nvPr>
            <p:ph idx="1"/>
          </p:nvPr>
        </p:nvSpPr>
        <p:spPr/>
        <p:txBody>
          <a:bodyPr/>
          <a:p>
            <a:pPr marL="0" indent="0">
              <a:buNone/>
            </a:pPr>
            <a:r>
              <a:rPr lang="en-US" altLang="zh-CN"/>
              <a:t>Reorganize the logic of this argument by restructuring sentences and paragraphs, ensuring that the flow of ideas is coherent and distinct from the original text.</a:t>
            </a:r>
            <a:endParaRPr lang="en-US" altLang="zh-CN"/>
          </a:p>
          <a:p>
            <a:pPr marL="0" indent="0">
              <a:buNone/>
            </a:pPr>
            <a:r>
              <a:rPr lang="zh-CN" altLang="en-US"/>
              <a:t>请通过重构句子和段落的逻辑，确保思想的流畅性并且与原文有所区别。</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9.</a:t>
            </a:r>
            <a:r>
              <a:rPr lang="zh-CN" altLang="en-US"/>
              <a:t>综合改写</a:t>
            </a:r>
            <a:endParaRPr lang="zh-CN" altLang="en-US"/>
          </a:p>
        </p:txBody>
      </p:sp>
      <p:sp>
        <p:nvSpPr>
          <p:cNvPr id="3" name="内容占位符 2"/>
          <p:cNvSpPr>
            <a:spLocks noGrp="1"/>
          </p:cNvSpPr>
          <p:nvPr>
            <p:ph idx="1"/>
          </p:nvPr>
        </p:nvSpPr>
        <p:spPr/>
        <p:txBody>
          <a:bodyPr/>
          <a:p>
            <a:pPr marL="0" indent="0">
              <a:buNone/>
            </a:pPr>
            <a:r>
              <a:rPr lang="en-US" altLang="zh-CN"/>
              <a:t>Revise this section by integrating new ideas and perspectives, rephrasing to ensure that the content is unique and adheres to academic standards of citation and originality.</a:t>
            </a:r>
            <a:endParaRPr lang="en-US" altLang="zh-CN"/>
          </a:p>
          <a:p>
            <a:pPr marL="0" indent="0">
              <a:buNone/>
            </a:pPr>
            <a:r>
              <a:rPr lang="zh-CN" altLang="en-US"/>
              <a:t>请通过整合新的想法和视角来修改本节，重新表述以确保内容具有独特性，并符合学术引用和原创性的标准。</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10.</a:t>
            </a:r>
            <a:r>
              <a:rPr lang="zh-CN" altLang="en-US"/>
              <a:t>数据呈现方式变更</a:t>
            </a:r>
            <a:endParaRPr lang="zh-CN" altLang="en-US"/>
          </a:p>
        </p:txBody>
      </p:sp>
      <p:sp>
        <p:nvSpPr>
          <p:cNvPr id="3" name="内容占位符 2"/>
          <p:cNvSpPr>
            <a:spLocks noGrp="1"/>
          </p:cNvSpPr>
          <p:nvPr>
            <p:ph idx="1"/>
          </p:nvPr>
        </p:nvSpPr>
        <p:spPr/>
        <p:txBody>
          <a:bodyPr/>
          <a:p>
            <a:pPr marL="0" indent="0">
              <a:buNone/>
            </a:pPr>
            <a:r>
              <a:rPr lang="en-US" altLang="zh-CN"/>
              <a:t>Please help me present the following content in the form of a chart.</a:t>
            </a:r>
            <a:endParaRPr lang="en-US" altLang="zh-CN"/>
          </a:p>
          <a:p>
            <a:pPr marL="0" indent="0">
              <a:buNone/>
            </a:pPr>
            <a:r>
              <a:rPr lang="zh-CN" altLang="en-US"/>
              <a:t>请帮我将以下内容转为图表的形式进行展示。</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11.</a:t>
            </a:r>
            <a:r>
              <a:rPr lang="zh-CN" altLang="en-US"/>
              <a:t>概念解释降重</a:t>
            </a:r>
            <a:endParaRPr lang="zh-CN" altLang="en-US"/>
          </a:p>
        </p:txBody>
      </p:sp>
      <p:sp>
        <p:nvSpPr>
          <p:cNvPr id="3" name="内容占位符 2"/>
          <p:cNvSpPr>
            <a:spLocks noGrp="1"/>
          </p:cNvSpPr>
          <p:nvPr>
            <p:ph idx="1"/>
          </p:nvPr>
        </p:nvSpPr>
        <p:spPr/>
        <p:txBody>
          <a:bodyPr/>
          <a:p>
            <a:pPr marL="0" indent="0">
              <a:buNone/>
            </a:pPr>
            <a:r>
              <a:rPr lang="en-US" altLang="zh-CN"/>
              <a:t>Explain the concepts in your own words after understanding their meaning, to reduce the reliance on the original text and increase the level of original thought.</a:t>
            </a:r>
            <a:endParaRPr lang="en-US" altLang="zh-CN"/>
          </a:p>
          <a:p>
            <a:pPr marL="0" indent="0">
              <a:buNone/>
            </a:pPr>
            <a:r>
              <a:rPr lang="zh-CN" altLang="en-US"/>
              <a:t>请在理解其含义后用自己的话解释概念，以减少对原文的依赖并提高原创思考的水平。</a:t>
            </a:r>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屏幕截图 2025-03-15 130809"/>
          <p:cNvPicPr>
            <a:picLocks noChangeAspect="1"/>
          </p:cNvPicPr>
          <p:nvPr>
            <p:ph idx="1"/>
          </p:nvPr>
        </p:nvPicPr>
        <p:blipFill>
          <a:blip r:embed="rId1"/>
          <a:stretch>
            <a:fillRect/>
          </a:stretch>
        </p:blipFill>
        <p:spPr>
          <a:xfrm>
            <a:off x="1054735" y="1801495"/>
            <a:ext cx="10515600" cy="373062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六、参考文献指令</a:t>
            </a:r>
            <a:endParaRPr lang="zh-CN" altLang="en-US"/>
          </a:p>
        </p:txBody>
      </p:sp>
      <p:sp>
        <p:nvSpPr>
          <p:cNvPr id="3" name="内容占位符 2"/>
          <p:cNvSpPr>
            <a:spLocks noGrp="1"/>
          </p:cNvSpPr>
          <p:nvPr>
            <p:ph idx="1"/>
          </p:nvPr>
        </p:nvSpPr>
        <p:spPr/>
        <p:txBody>
          <a:bodyPr/>
          <a:p>
            <a:r>
              <a:rPr lang="zh-CN" altLang="en-US"/>
              <a:t>检查与</a:t>
            </a:r>
            <a:r>
              <a:rPr lang="zh-CN" altLang="en-US"/>
              <a:t>校正</a:t>
            </a: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a:t>
            </a:r>
            <a:r>
              <a:rPr lang="zh-CN" altLang="en-US"/>
              <a:t>检查参考文献格式</a:t>
            </a:r>
            <a:endParaRPr lang="zh-CN" altLang="en-US"/>
          </a:p>
        </p:txBody>
      </p:sp>
      <p:sp>
        <p:nvSpPr>
          <p:cNvPr id="3" name="内容占位符 2"/>
          <p:cNvSpPr>
            <a:spLocks noGrp="1"/>
          </p:cNvSpPr>
          <p:nvPr>
            <p:ph idx="1"/>
          </p:nvPr>
        </p:nvSpPr>
        <p:spPr/>
        <p:txBody>
          <a:bodyPr>
            <a:normAutofit fontScale="70000"/>
          </a:bodyPr>
          <a:p>
            <a:pPr marL="0" indent="0">
              <a:buNone/>
            </a:pPr>
            <a:r>
              <a:rPr lang="en-US" altLang="zh-CN"/>
              <a:t>I'd like you to serve as a reference editor for a research manuscript. I will supply you with five reference templates that you should use as guidelines. Following that, I will provide additional references for which you'll need to examine formatting aspects such as punctuation placement and spacing. It is essential that the provided references align cohesively with the five initial templates. Provide me with any necessary corrections or suggestions for improve the text. Give a markdown table with three columns where the first is the original text, second is the fixed text, explanation in the third column, and then provide all fixed references. Below are the five example templates and references needed to be fixed:</a:t>
            </a:r>
            <a:endParaRPr lang="en-US" altLang="zh-CN"/>
          </a:p>
          <a:p>
            <a:pPr marL="0" indent="0">
              <a:buNone/>
            </a:pPr>
            <a:r>
              <a:rPr lang="zh-CN" altLang="en-US"/>
              <a:t>我希望您能担任一篇研究手稿的参考文献编辑。我将为您提供五个参考文献模板，您应该将其作为指导方针使用。之后，我将提供额外的参考文献，您需要检查诸如标点符号位置和间距等格式方面的问题。所提供的参考文献必须与最初的五个模板保持一致性。请向我提供任何必要的更正建议或改进文本的建议。请提供一个</a:t>
            </a:r>
            <a:r>
              <a:rPr lang="en-US" altLang="zh-CN"/>
              <a:t>Markdown</a:t>
            </a:r>
            <a:r>
              <a:rPr lang="zh-CN" altLang="en-US"/>
              <a:t>表格，表格有三列，第一列是原文，第二列是更正后的文本，第三列是解释，然后提供所有已更正的参考文献。以下是五个示例模板和需要更正的参考文献：</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3. </a:t>
            </a:r>
            <a:r>
              <a:rPr lang="zh-CN" altLang="en-US"/>
              <a:t>学术读者</a:t>
            </a:r>
            <a:endParaRPr lang="zh-CN" altLang="en-US"/>
          </a:p>
        </p:txBody>
      </p:sp>
      <p:sp>
        <p:nvSpPr>
          <p:cNvPr id="3" name="内容占位符 2"/>
          <p:cNvSpPr>
            <a:spLocks noGrp="1"/>
          </p:cNvSpPr>
          <p:nvPr>
            <p:ph idx="1"/>
          </p:nvPr>
        </p:nvSpPr>
        <p:spPr>
          <a:xfrm>
            <a:off x="838200" y="1825625"/>
            <a:ext cx="10515600" cy="4351655"/>
          </a:xfrm>
        </p:spPr>
        <p:txBody>
          <a:bodyPr>
            <a:normAutofit lnSpcReduction="10000"/>
          </a:bodyPr>
          <a:p>
            <a:r>
              <a:rPr lang="zh-CN" altLang="en-US" sz="2400"/>
              <a:t>请他扮演一名具有跨学科背景的学术读者，从读者的角度分析论文内容，提炼核心观点，并评估论文的可读性和适用性。让他用更直观的方式解释复杂概念，使非专业读者也能理解论文的主要贡献。</a:t>
            </a:r>
            <a:endParaRPr lang="zh-CN" altLang="en-US" sz="2400"/>
          </a:p>
          <a:p>
            <a:r>
              <a:rPr lang="en-US" altLang="zh-CN" sz="2400"/>
              <a:t>You are now acting as an academic reader with an interdisciplinary background. From a reader’s perspective, summarize the key arguments of the above paper in a way that is accessible to non-experts. Identify any difficult concepts and explain them in simpler terms. Additionally, assess the readability and potential impact of the paper for researchers outside this specific field.</a:t>
            </a:r>
            <a:endParaRPr lang="en-US" altLang="zh-CN" sz="2400"/>
          </a:p>
          <a:p>
            <a:r>
              <a:rPr lang="zh-CN" altLang="en-US" sz="2400"/>
              <a:t>你现在扮演一名跨学科的学术读者，从普通读者的角度总结这篇论文的核心观点，并指出可能难以理解的概念。</a:t>
            </a:r>
            <a:endParaRPr lang="zh-CN" altLang="en-US" sz="2400"/>
          </a:p>
          <a:p>
            <a:r>
              <a:rPr lang="zh-CN" altLang="en-US" sz="2400"/>
              <a:t>这篇论文是否适合非本领域的研究者阅读？如果需要让更多人理解，可以如何优化表达？</a:t>
            </a:r>
            <a:endParaRPr lang="zh-CN" altLang="en-US" sz="24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a:t>
            </a:r>
            <a:r>
              <a:rPr lang="zh-CN" altLang="en-US"/>
              <a:t>按照</a:t>
            </a:r>
            <a:r>
              <a:rPr lang="en-US" altLang="zh-CN"/>
              <a:t> APA /Bibtex</a:t>
            </a:r>
            <a:r>
              <a:rPr lang="zh-CN" altLang="en-US"/>
              <a:t>格式校正参考文献格式</a:t>
            </a:r>
            <a:endParaRPr lang="zh-CN" altLang="en-US"/>
          </a:p>
        </p:txBody>
      </p:sp>
      <p:sp>
        <p:nvSpPr>
          <p:cNvPr id="3" name="内容占位符 2"/>
          <p:cNvSpPr>
            <a:spLocks noGrp="1"/>
          </p:cNvSpPr>
          <p:nvPr>
            <p:ph idx="1"/>
          </p:nvPr>
        </p:nvSpPr>
        <p:spPr/>
        <p:txBody>
          <a:bodyPr/>
          <a:p>
            <a:pPr marL="0" indent="0">
              <a:buNone/>
            </a:pPr>
            <a:r>
              <a:rPr lang="en-US" altLang="zh-CN"/>
              <a:t>Please first correct the following reference format according to APA style, adjusting it to strictly comply with APA citation format. Finally, I need the references to be displayed in a Markdown format code block. It is important to note that the journal names should be in full and italicized (additional requirements can be added here). Here are my references:</a:t>
            </a:r>
            <a:endParaRPr lang="en-US" altLang="zh-CN"/>
          </a:p>
          <a:p>
            <a:pPr marL="0" indent="0">
              <a:buNone/>
            </a:pPr>
            <a:r>
              <a:rPr lang="zh-CN" altLang="en-US"/>
              <a:t>首先请按照</a:t>
            </a:r>
            <a:r>
              <a:rPr lang="en-US" altLang="zh-CN"/>
              <a:t> APA </a:t>
            </a:r>
            <a:r>
              <a:rPr lang="zh-CN" altLang="en-US"/>
              <a:t>格式对以下参考文献格式进行校正，调整为严格符合</a:t>
            </a:r>
            <a:r>
              <a:rPr lang="en-US" altLang="zh-CN"/>
              <a:t> APA </a:t>
            </a:r>
            <a:r>
              <a:rPr lang="zh-CN" altLang="en-US"/>
              <a:t>的文献格式，最后我需要将参考文献以</a:t>
            </a:r>
            <a:r>
              <a:rPr lang="en-US" altLang="zh-CN"/>
              <a:t> Markdown </a:t>
            </a:r>
            <a:r>
              <a:rPr lang="zh-CN" altLang="en-US"/>
              <a:t>格式的代码块形式展示。需要注意的是期刊名称要全称，且斜体</a:t>
            </a:r>
            <a:r>
              <a:rPr lang="en-US" altLang="zh-CN"/>
              <a:t>(</a:t>
            </a:r>
            <a:r>
              <a:rPr lang="zh-CN" altLang="en-US"/>
              <a:t>这里可以添加其他要求</a:t>
            </a:r>
            <a:r>
              <a:rPr lang="en-US" altLang="zh-CN"/>
              <a:t>)</a:t>
            </a:r>
            <a:r>
              <a:rPr lang="zh-CN" altLang="en-US"/>
              <a:t>，下面是我的参考文献：</a:t>
            </a:r>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zh-CN" altLang="en-US"/>
              <a:t>七、投稿审稿指令</a:t>
            </a:r>
            <a:endParaRPr lang="zh-CN" altLang="en-US"/>
          </a:p>
        </p:txBody>
      </p:sp>
      <p:sp>
        <p:nvSpPr>
          <p:cNvPr id="3" name="内容占位符 2"/>
          <p:cNvSpPr>
            <a:spLocks noGrp="1"/>
          </p:cNvSpPr>
          <p:nvPr>
            <p:ph idx="1"/>
          </p:nvPr>
        </p:nvSpPr>
        <p:spPr/>
        <p:txBody>
          <a:bodyPr/>
          <a:p>
            <a:r>
              <a:rPr lang="en-US" altLang="zh-CN"/>
              <a:t>1.</a:t>
            </a:r>
            <a:r>
              <a:rPr lang="zh-CN" altLang="en-US"/>
              <a:t>撰写</a:t>
            </a:r>
            <a:r>
              <a:rPr lang="en-US" altLang="zh-CN"/>
              <a:t> Cover letter</a:t>
            </a:r>
            <a:endParaRPr lang="en-US" altLang="zh-CN"/>
          </a:p>
          <a:p>
            <a:r>
              <a:rPr lang="en-US" altLang="zh-CN"/>
              <a:t>2.</a:t>
            </a:r>
            <a:r>
              <a:rPr lang="zh-CN" altLang="en-US"/>
              <a:t>解释审稿人反馈</a:t>
            </a:r>
            <a:endParaRPr lang="zh-CN" altLang="en-US"/>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en-US" altLang="zh-CN"/>
              <a:t>1.</a:t>
            </a:r>
            <a:r>
              <a:rPr lang="zh-CN" altLang="en-US"/>
              <a:t>撰写</a:t>
            </a:r>
            <a:r>
              <a:rPr lang="en-US" altLang="zh-CN"/>
              <a:t> Cover letter</a:t>
            </a:r>
            <a:endParaRPr lang="en-US" altLang="zh-CN"/>
          </a:p>
        </p:txBody>
      </p:sp>
      <p:sp>
        <p:nvSpPr>
          <p:cNvPr id="3" name="内容占位符 2"/>
          <p:cNvSpPr>
            <a:spLocks noGrp="1"/>
          </p:cNvSpPr>
          <p:nvPr>
            <p:ph idx="1"/>
          </p:nvPr>
        </p:nvSpPr>
        <p:spPr>
          <a:xfrm>
            <a:off x="838200" y="1825625"/>
            <a:ext cx="10515600" cy="4913630"/>
          </a:xfrm>
        </p:spPr>
        <p:txBody>
          <a:bodyPr>
            <a:normAutofit fontScale="90000" lnSpcReduction="10000"/>
          </a:bodyPr>
          <a:p>
            <a:pPr marL="0" indent="0">
              <a:buNone/>
            </a:pPr>
            <a:r>
              <a:rPr lang="zh-CN" altLang="en-US"/>
              <a:t>写</a:t>
            </a:r>
            <a:r>
              <a:rPr lang="en-US" altLang="zh-CN"/>
              <a:t> Cover letter</a:t>
            </a:r>
            <a:r>
              <a:rPr lang="zh-CN" altLang="en-US"/>
              <a:t>，需要提供文章题目和摘要</a:t>
            </a:r>
            <a:endParaRPr lang="zh-CN" altLang="en-US"/>
          </a:p>
          <a:p>
            <a:pPr marL="0" indent="0">
              <a:buNone/>
            </a:pPr>
            <a:endParaRPr lang="en-US" altLang="zh-CN"/>
          </a:p>
          <a:p>
            <a:pPr marL="0" indent="0">
              <a:buNone/>
            </a:pPr>
            <a:r>
              <a:rPr lang="en-US" altLang="zh-CN"/>
              <a:t>I want you to act as an academic journal editor. I will provide you with the title and abstract of my manuscript. You need to write a format cover letter for submitting the manuscript to the Nature journal. You should state that the manuscript did not consider for publication in any other journal. Briefly introduce the merit of the manuscript and provide a short summary to point out the importance of the results for a scientific audience. The title and abstract are as follows:</a:t>
            </a:r>
            <a:endParaRPr lang="en-US" altLang="zh-CN"/>
          </a:p>
          <a:p>
            <a:pPr marL="0" indent="0">
              <a:buNone/>
            </a:pPr>
            <a:r>
              <a:rPr lang="zh-CN" altLang="en-US"/>
              <a:t>我希望您能担任一名学术期刊编辑。我将为您提供我的手稿的标题和摘要。您需要为将手稿提交给《自然》杂志撰写一封格式正确的封面信。您应该声明该手稿尚未在任何其他期刊上考虑发表。简要介绍手稿的优点，并提供一个简短的总结，以向科学界突出研究结果的重要性。标题和摘要如下：</a:t>
            </a:r>
            <a:endParaRPr lang="zh-CN" altLang="en-US"/>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en-US" altLang="zh-CN"/>
              <a:t>2.</a:t>
            </a:r>
            <a:r>
              <a:rPr lang="zh-CN" altLang="en-US"/>
              <a:t>解释审稿人反馈</a:t>
            </a:r>
            <a:endParaRPr lang="zh-CN" altLang="en-US"/>
          </a:p>
        </p:txBody>
      </p:sp>
      <p:sp>
        <p:nvSpPr>
          <p:cNvPr id="3" name="内容占位符 2"/>
          <p:cNvSpPr>
            <a:spLocks noGrp="1"/>
          </p:cNvSpPr>
          <p:nvPr>
            <p:ph idx="1"/>
          </p:nvPr>
        </p:nvSpPr>
        <p:spPr/>
        <p:txBody>
          <a:bodyPr/>
          <a:p>
            <a:r>
              <a:rPr lang="zh-CN" altLang="en-US"/>
              <a:t>这个指令可以帮你分析和解释审稿人对提交的研究论文的反馈，识别关键问题和建议。然后创建一个详细的回应计划，说明如何在修订稿中解决或反驳每个点。</a:t>
            </a:r>
            <a:endParaRPr lang="zh-CN" altLang="en-US"/>
          </a:p>
          <a:p>
            <a:endParaRPr lang="en-US" altLang="zh-CN"/>
          </a:p>
          <a:p>
            <a:r>
              <a:rPr lang="en-US" altLang="zh-CN"/>
              <a:t>Act as an academic research expert. Carefully analyze and interpret the [feedback] provided by the reviewer on the submitted research paper. Identify key concerns, constructive suggestions, and areas of improvement highlighted by the reviewer.</a:t>
            </a:r>
            <a:endParaRPr lang="en-US" altLang="zh-CN"/>
          </a:p>
          <a:p>
            <a:r>
              <a:rPr lang="zh-CN" altLang="en-US"/>
              <a:t>作为学术研究专家，分析审稿人的反馈并创建详细的回应计划。</a:t>
            </a:r>
            <a:endParaRPr lang="zh-CN" altLang="en-US"/>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八、</a:t>
            </a:r>
            <a:r>
              <a:rPr lang="en-US" altLang="zh-CN"/>
              <a:t>AI</a:t>
            </a:r>
            <a:r>
              <a:rPr lang="zh-CN" altLang="en-US"/>
              <a:t>读文献指令</a:t>
            </a:r>
            <a:endParaRPr lang="zh-CN" altLang="en-US"/>
          </a:p>
        </p:txBody>
      </p:sp>
      <p:sp>
        <p:nvSpPr>
          <p:cNvPr id="3" name="内容占位符 2"/>
          <p:cNvSpPr>
            <a:spLocks noGrp="1"/>
          </p:cNvSpPr>
          <p:nvPr>
            <p:ph idx="1"/>
          </p:nvPr>
        </p:nvSpPr>
        <p:spPr/>
        <p:txBody>
          <a:bodyPr/>
          <a:p>
            <a:r>
              <a:rPr lang="zh-CN" altLang="en-US"/>
              <a:t>帮助阅读和</a:t>
            </a:r>
            <a:r>
              <a:rPr lang="zh-CN" altLang="en-US"/>
              <a:t>理解</a:t>
            </a: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4310"/>
            <a:ext cx="10515600" cy="1325563"/>
          </a:xfrm>
        </p:spPr>
        <p:txBody>
          <a:bodyPr/>
          <a:p>
            <a:r>
              <a:rPr lang="en-US" altLang="zh-CN"/>
              <a:t>1.</a:t>
            </a:r>
            <a:r>
              <a:rPr lang="zh-CN" altLang="en-US"/>
              <a:t>归纳文献核心要点</a:t>
            </a:r>
            <a:endParaRPr lang="zh-CN" altLang="en-US"/>
          </a:p>
        </p:txBody>
      </p:sp>
      <p:sp>
        <p:nvSpPr>
          <p:cNvPr id="3" name="内容占位符 2"/>
          <p:cNvSpPr>
            <a:spLocks noGrp="1"/>
          </p:cNvSpPr>
          <p:nvPr>
            <p:ph idx="1"/>
          </p:nvPr>
        </p:nvSpPr>
        <p:spPr>
          <a:xfrm>
            <a:off x="216535" y="1188720"/>
            <a:ext cx="11767185" cy="4351655"/>
          </a:xfrm>
        </p:spPr>
        <p:txBody>
          <a:bodyPr>
            <a:noAutofit/>
          </a:bodyPr>
          <a:p>
            <a:pPr marL="0" indent="0">
              <a:buNone/>
            </a:pPr>
            <a:r>
              <a:rPr lang="zh-CN" altLang="en-US"/>
              <a:t>如果你想快速了解单篇文献的核心要点，用这个指令准没错！</a:t>
            </a:r>
            <a:endParaRPr lang="zh-CN" altLang="en-US"/>
          </a:p>
          <a:p>
            <a:pPr marL="0" indent="0">
              <a:buNone/>
            </a:pPr>
            <a:endParaRPr lang="en-US" altLang="zh-CN"/>
          </a:p>
          <a:p>
            <a:pPr marL="0" indent="0">
              <a:buNone/>
            </a:pPr>
            <a:r>
              <a:rPr lang="en-US" altLang="zh-CN"/>
              <a:t>1.Condense the main points of this article for me. 2.What is the central theme of this article? 3.In which aspects does the author present innovative insights? 4.What is the primary research methodology employed in this article? 5.Which points are substantiated by the data in this article? 6.What significant arguments does the author utilize to bolster their points? 7. What contributions does this article make to the field? 8.Can you assist in identifying the thesis statement in this article? 9.What are the primary conclusions drawn in this article? 1. </a:t>
            </a:r>
            <a:r>
              <a:rPr lang="zh-CN" altLang="en-US"/>
              <a:t>请提炼一下这篇文章的核心观点。</a:t>
            </a:r>
            <a:r>
              <a:rPr lang="en-US" altLang="zh-CN"/>
              <a:t> 2. </a:t>
            </a:r>
            <a:r>
              <a:rPr lang="zh-CN" altLang="en-US"/>
              <a:t>这篇文章的主题是什么？</a:t>
            </a:r>
            <a:r>
              <a:rPr lang="en-US" altLang="zh-CN"/>
              <a:t> 3. </a:t>
            </a:r>
            <a:r>
              <a:rPr lang="zh-CN" altLang="en-US"/>
              <a:t>作者在哪些方面提供了新颖的见解？</a:t>
            </a:r>
            <a:r>
              <a:rPr lang="en-US" altLang="zh-CN"/>
              <a:t> 4. </a:t>
            </a:r>
            <a:r>
              <a:rPr lang="zh-CN" altLang="en-US"/>
              <a:t>这篇文章主要采用了什么研究方法？</a:t>
            </a:r>
            <a:r>
              <a:rPr lang="en-US" altLang="zh-CN"/>
              <a:t> 5. </a:t>
            </a:r>
            <a:r>
              <a:rPr lang="zh-CN" altLang="en-US"/>
              <a:t>文献中的数据支持了哪些观点？</a:t>
            </a:r>
            <a:r>
              <a:rPr lang="en-US" altLang="zh-CN"/>
              <a:t> 6. </a:t>
            </a:r>
            <a:r>
              <a:rPr lang="zh-CN" altLang="en-US"/>
              <a:t>作者使用了哪些重要论据来支持观点？</a:t>
            </a:r>
            <a:r>
              <a:rPr lang="en-US" altLang="zh-CN"/>
              <a:t> 7. </a:t>
            </a:r>
            <a:r>
              <a:rPr lang="zh-CN" altLang="en-US"/>
              <a:t>这篇文章对该领域有何贡献？</a:t>
            </a:r>
            <a:r>
              <a:rPr lang="en-US" altLang="zh-CN"/>
              <a:t> 8. </a:t>
            </a:r>
            <a:r>
              <a:rPr lang="zh-CN" altLang="en-US"/>
              <a:t>能帮我找出文献的论文陈述吗？</a:t>
            </a:r>
            <a:r>
              <a:rPr lang="en-US" altLang="zh-CN"/>
              <a:t> 9. </a:t>
            </a:r>
            <a:r>
              <a:rPr lang="zh-CN" altLang="en-US"/>
              <a:t>这篇文章的主要结论是什么？</a:t>
            </a:r>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屏幕截图 2025-03-15 130928"/>
          <p:cNvPicPr>
            <a:picLocks noChangeAspect="1"/>
          </p:cNvPicPr>
          <p:nvPr>
            <p:ph idx="1"/>
          </p:nvPr>
        </p:nvPicPr>
        <p:blipFill>
          <a:blip r:embed="rId1"/>
          <a:stretch>
            <a:fillRect/>
          </a:stretch>
        </p:blipFill>
        <p:spPr>
          <a:xfrm>
            <a:off x="756920" y="1374140"/>
            <a:ext cx="4729480" cy="4351655"/>
          </a:xfrm>
          <a:prstGeom prst="rect">
            <a:avLst/>
          </a:prstGeom>
        </p:spPr>
      </p:pic>
      <p:pic>
        <p:nvPicPr>
          <p:cNvPr id="5" name="图片 4" descr="屏幕截图 2025-03-15 130932"/>
          <p:cNvPicPr>
            <a:picLocks noChangeAspect="1"/>
          </p:cNvPicPr>
          <p:nvPr/>
        </p:nvPicPr>
        <p:blipFill>
          <a:blip r:embed="rId2"/>
          <a:stretch>
            <a:fillRect/>
          </a:stretch>
        </p:blipFill>
        <p:spPr>
          <a:xfrm>
            <a:off x="5605780" y="1749425"/>
            <a:ext cx="6540500" cy="207391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a:t>
            </a:r>
            <a:r>
              <a:rPr lang="zh-CN" altLang="en-US"/>
              <a:t>总结论文内容</a:t>
            </a:r>
            <a:endParaRPr lang="zh-CN" altLang="en-US"/>
          </a:p>
        </p:txBody>
      </p:sp>
      <p:sp>
        <p:nvSpPr>
          <p:cNvPr id="3" name="内容占位符 2"/>
          <p:cNvSpPr>
            <a:spLocks noGrp="1"/>
          </p:cNvSpPr>
          <p:nvPr>
            <p:ph idx="1"/>
          </p:nvPr>
        </p:nvSpPr>
        <p:spPr/>
        <p:txBody>
          <a:bodyPr/>
          <a:p>
            <a:pPr marL="0" indent="0">
              <a:buNone/>
            </a:pPr>
            <a:r>
              <a:rPr lang="en-US" altLang="zh-CN"/>
              <a:t>Act as an academic research expert. Read and digest the content of the research paper titled [xx]. Produce a concise and clear summary that encapsulates the main findings, methodology, results, and implications of the study. Ensure that the summary is written in a manner that is accessible to a general audience while retaining the core insights and nuances of the original paper. </a:t>
            </a:r>
            <a:r>
              <a:rPr lang="zh-CN" altLang="en-US"/>
              <a:t>作为</a:t>
            </a:r>
            <a:r>
              <a:rPr lang="en-US" altLang="zh-CN"/>
              <a:t>[xx]</a:t>
            </a:r>
            <a:r>
              <a:rPr lang="zh-CN" altLang="en-US"/>
              <a:t>领域的研究专家，阅读并总结标题为</a:t>
            </a:r>
            <a:r>
              <a:rPr lang="en-US" altLang="zh-CN"/>
              <a:t>[xx]</a:t>
            </a:r>
            <a:r>
              <a:rPr lang="zh-CN" altLang="en-US"/>
              <a:t>的研究论文的核心内容。请提供一个简洁明了的摘要，概括研究的主要发现、方法、结果及其意义。确保摘要以易于非专业读者理解的方式撰写，同时保留原论文的核心见解和细微差别。</a:t>
            </a:r>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53975"/>
            <a:ext cx="10515600" cy="1325563"/>
          </a:xfrm>
        </p:spPr>
        <p:txBody>
          <a:bodyPr/>
          <a:p>
            <a:r>
              <a:rPr lang="en-US" altLang="zh-CN"/>
              <a:t>3.</a:t>
            </a:r>
            <a:r>
              <a:rPr lang="zh-CN" altLang="en-US"/>
              <a:t>深入阅读某篇论文</a:t>
            </a:r>
            <a:endParaRPr lang="zh-CN" altLang="en-US"/>
          </a:p>
        </p:txBody>
      </p:sp>
      <p:sp>
        <p:nvSpPr>
          <p:cNvPr id="3" name="内容占位符 2"/>
          <p:cNvSpPr>
            <a:spLocks noGrp="1"/>
          </p:cNvSpPr>
          <p:nvPr>
            <p:ph idx="1"/>
          </p:nvPr>
        </p:nvSpPr>
        <p:spPr>
          <a:xfrm>
            <a:off x="424180" y="1158875"/>
            <a:ext cx="11529695" cy="4351655"/>
          </a:xfrm>
        </p:spPr>
        <p:txBody>
          <a:bodyPr>
            <a:noAutofit/>
          </a:bodyPr>
          <a:p>
            <a:pPr marL="0" indent="0">
              <a:buNone/>
            </a:pPr>
            <a:r>
              <a:rPr lang="zh-CN" altLang="en-US" sz="1800"/>
              <a:t>这个指令增加了阅读文献后总结字数和格式的要求，质量非常高！</a:t>
            </a:r>
            <a:endParaRPr lang="zh-CN" altLang="en-US" sz="1800"/>
          </a:p>
          <a:p>
            <a:pPr marL="0" indent="0">
              <a:buNone/>
            </a:pPr>
            <a:endParaRPr lang="en-US" altLang="zh-CN" sz="1800"/>
          </a:p>
          <a:p>
            <a:pPr marL="0" indent="0">
              <a:buNone/>
            </a:pPr>
            <a:r>
              <a:rPr lang="zh-CN" altLang="en-US" sz="1800"/>
              <a:t>您现在作为</a:t>
            </a:r>
            <a:r>
              <a:rPr lang="en-US" altLang="zh-CN" sz="1800"/>
              <a:t> </a:t>
            </a:r>
            <a:r>
              <a:rPr lang="zh-CN" altLang="en-US" sz="1800"/>
              <a:t>【机器学习】领域的世界顶级学术专家，想详细阅读并深入这篇论文（见</a:t>
            </a:r>
            <a:r>
              <a:rPr lang="en-US" altLang="zh-CN" sz="1800"/>
              <a:t>XXX.PDF</a:t>
            </a:r>
            <a:r>
              <a:rPr lang="zh-CN" altLang="en-US" sz="1800"/>
              <a:t>），首先，请用</a:t>
            </a:r>
            <a:r>
              <a:rPr lang="en-US" altLang="zh-CN" sz="1800"/>
              <a:t>1000-1500</a:t>
            </a:r>
            <a:r>
              <a:rPr lang="zh-CN" altLang="en-US" sz="1800"/>
              <a:t>字左右的篇幅，对论文进行深入解读。在讲述过程中</a:t>
            </a:r>
            <a:r>
              <a:rPr lang="en-US" altLang="zh-CN" sz="1800"/>
              <a:t>,</a:t>
            </a:r>
            <a:r>
              <a:rPr lang="zh-CN" altLang="en-US" sz="1800"/>
              <a:t>请多引用论文中的细节内容、关键数据和实验结果，帮助我清楚地理解论文的创新性贡献。注意，论文中可能有一些技术概念相对新颖，我可能不太了解，也请给出通俗的解释。</a:t>
            </a:r>
            <a:r>
              <a:rPr lang="en-US" altLang="zh-CN" sz="1800"/>
              <a:t> </a:t>
            </a:r>
            <a:r>
              <a:rPr lang="zh-CN" altLang="en-US" sz="1800"/>
              <a:t>然后，请从以下几个方面对论文进行详细解读：</a:t>
            </a:r>
            <a:r>
              <a:rPr lang="en-US" altLang="zh-CN" sz="1800"/>
              <a:t> 1.</a:t>
            </a:r>
            <a:r>
              <a:rPr lang="zh-CN" altLang="en-US" sz="1800"/>
              <a:t>论文的研究目标是什么？</a:t>
            </a:r>
            <a:r>
              <a:rPr lang="en-US" altLang="zh-CN" sz="1800"/>
              <a:t> </a:t>
            </a:r>
            <a:r>
              <a:rPr lang="zh-CN" altLang="en-US" sz="1800"/>
              <a:t>想要解决什么实际问题？这个问题对于产业发展有什么重要意义</a:t>
            </a:r>
            <a:r>
              <a:rPr lang="en-US" altLang="zh-CN" sz="1800"/>
              <a:t>?</a:t>
            </a:r>
            <a:endParaRPr lang="en-US" altLang="zh-CN" sz="1800"/>
          </a:p>
          <a:p>
            <a:pPr marL="0" indent="0">
              <a:buNone/>
            </a:pPr>
            <a:r>
              <a:rPr lang="en-US" altLang="zh-CN" sz="1800"/>
              <a:t>2.</a:t>
            </a:r>
            <a:r>
              <a:rPr lang="zh-CN" altLang="en-US" sz="1800"/>
              <a:t>论文提出了哪些新的思路、方法或模型？跟之前的方法相比有什么特点和优势？请尽可能参考论文中的细节进行分析。</a:t>
            </a:r>
            <a:r>
              <a:rPr lang="en-US" altLang="zh-CN" sz="1800"/>
              <a:t> 3.</a:t>
            </a:r>
            <a:r>
              <a:rPr lang="zh-CN" altLang="en-US" sz="1800"/>
              <a:t>论文通过什么实验来验证所提出方法的有效性？实验是如何设计的？实验数据和结果如何？请引用关键数据加以说明。</a:t>
            </a:r>
            <a:endParaRPr lang="zh-CN" altLang="en-US" sz="1800"/>
          </a:p>
          <a:p>
            <a:pPr marL="0" indent="0">
              <a:buNone/>
            </a:pPr>
            <a:r>
              <a:rPr lang="en-US" altLang="zh-CN" sz="1800"/>
              <a:t>4.</a:t>
            </a:r>
            <a:r>
              <a:rPr lang="zh-CN" altLang="en-US" sz="1800"/>
              <a:t>结合「」领域的当前学术理解，未来在该研究方向上还有哪些值得进一步探索的问题和挑战？这可能催生出什么新的技术和投资机会</a:t>
            </a:r>
            <a:r>
              <a:rPr lang="en-US" altLang="zh-CN" sz="1800"/>
              <a:t>? 5.</a:t>
            </a:r>
            <a:r>
              <a:rPr lang="zh-CN" altLang="en-US" sz="1800"/>
              <a:t>退一步，从批判的视角看，这篇论文还存在哪些不足及缺失？又有哪些需要进一步验证和存疑的？</a:t>
            </a:r>
            <a:endParaRPr lang="zh-CN" altLang="en-US" sz="1800"/>
          </a:p>
          <a:p>
            <a:pPr marL="0" indent="0">
              <a:buNone/>
            </a:pPr>
            <a:r>
              <a:rPr lang="en-US" altLang="zh-CN" sz="1800"/>
              <a:t>6.</a:t>
            </a:r>
            <a:r>
              <a:rPr lang="zh-CN" altLang="en-US" sz="1800"/>
              <a:t>我希望从这篇论文中找一些拿来即用的创新想法，我应该从这篇论文中重点学什么？有哪些启发？你认为我还需要补充了解哪些背景知识</a:t>
            </a:r>
            <a:r>
              <a:rPr lang="en-US" altLang="zh-CN" sz="1800"/>
              <a:t>? </a:t>
            </a:r>
            <a:r>
              <a:rPr lang="zh-CN" altLang="en-US" sz="1800"/>
              <a:t>在回答格式上</a:t>
            </a:r>
            <a:r>
              <a:rPr lang="en-US" altLang="zh-CN" sz="1800"/>
              <a:t>,</a:t>
            </a:r>
            <a:r>
              <a:rPr lang="zh-CN" altLang="en-US" sz="1800"/>
              <a:t>请注意以下几点</a:t>
            </a:r>
            <a:r>
              <a:rPr lang="en-US" altLang="zh-CN" sz="1800"/>
              <a:t>: </a:t>
            </a:r>
            <a:r>
              <a:rPr lang="zh-CN" altLang="en-US" sz="1800"/>
              <a:t>用三级标题对应以上六个问题，清晰划分不同部分</a:t>
            </a:r>
            <a:endParaRPr lang="zh-CN" altLang="en-US" sz="1800"/>
          </a:p>
          <a:p>
            <a:pPr marL="0" indent="0">
              <a:buNone/>
            </a:pPr>
            <a:r>
              <a:rPr lang="en-US" altLang="zh-CN" sz="1800"/>
              <a:t>1.</a:t>
            </a:r>
            <a:r>
              <a:rPr lang="zh-CN" altLang="en-US" sz="1800"/>
              <a:t>使用</a:t>
            </a:r>
            <a:r>
              <a:rPr lang="en-US" altLang="zh-CN" sz="1800"/>
              <a:t>Markdown</a:t>
            </a:r>
            <a:r>
              <a:rPr lang="zh-CN" altLang="en-US" sz="1800"/>
              <a:t>格式，适当加入列表、加粗等排版元素</a:t>
            </a:r>
            <a:r>
              <a:rPr lang="en-US" altLang="zh-CN" sz="1800"/>
              <a:t> 2.</a:t>
            </a:r>
            <a:r>
              <a:rPr lang="zh-CN" altLang="en-US" sz="1800"/>
              <a:t>引用原文时请使用</a:t>
            </a:r>
            <a:r>
              <a:rPr lang="en-US" altLang="zh-CN" sz="1800"/>
              <a:t>blockquote</a:t>
            </a:r>
            <a:r>
              <a:rPr lang="zh-CN" altLang="en-US" sz="1800"/>
              <a:t>的引用格式</a:t>
            </a:r>
            <a:endParaRPr lang="zh-CN" altLang="en-US" sz="1800"/>
          </a:p>
          <a:p>
            <a:pPr marL="0" indent="0">
              <a:buNone/>
            </a:pPr>
            <a:r>
              <a:rPr lang="en-US" altLang="zh-CN" sz="1800"/>
              <a:t>3.</a:t>
            </a:r>
            <a:r>
              <a:rPr lang="zh-CN" altLang="en-US" sz="1800"/>
              <a:t>关键术语首次出现时请加粗</a:t>
            </a:r>
            <a:r>
              <a:rPr lang="en-US" altLang="zh-CN" sz="1800"/>
              <a:t> 4.</a:t>
            </a:r>
            <a:r>
              <a:rPr lang="zh-CN" altLang="en-US" sz="1800"/>
              <a:t>使用中文书写，学术名词可以用英文补充</a:t>
            </a:r>
            <a:endParaRPr lang="zh-CN" altLang="en-US" sz="1800"/>
          </a:p>
          <a:p>
            <a:pPr marL="0" indent="0">
              <a:buNone/>
            </a:pPr>
            <a:r>
              <a:rPr lang="en-US" altLang="zh-CN" sz="1800"/>
              <a:t>5.</a:t>
            </a:r>
            <a:r>
              <a:rPr lang="zh-CN" altLang="en-US" sz="1800"/>
              <a:t>适当插入图表，帮助理解论文内容</a:t>
            </a:r>
            <a:endParaRPr lang="zh-CN" altLang="en-US" sz="18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a:t>
            </a:r>
            <a:r>
              <a:rPr lang="zh-CN" altLang="en-US"/>
              <a:t>提取论文中的术语表</a:t>
            </a:r>
            <a:endParaRPr lang="zh-CN" altLang="en-US"/>
          </a:p>
        </p:txBody>
      </p:sp>
      <p:sp>
        <p:nvSpPr>
          <p:cNvPr id="3" name="内容占位符 2"/>
          <p:cNvSpPr>
            <a:spLocks noGrp="1"/>
          </p:cNvSpPr>
          <p:nvPr>
            <p:ph idx="1"/>
          </p:nvPr>
        </p:nvSpPr>
        <p:spPr/>
        <p:txBody>
          <a:bodyPr>
            <a:noAutofit/>
          </a:bodyPr>
          <a:p>
            <a:pPr marL="0" indent="0">
              <a:buNone/>
            </a:pPr>
            <a:r>
              <a:rPr lang="en-US" altLang="zh-CN" sz="2000"/>
              <a:t>Assuming I am a graduate student majoring in artificial intelligence, please act as my thesis advisor and create a glossary of terms suitable for my study based on this paper. This glossary should include three columns: Term, Definition, and Section Index in the Thesis. The term refers to the core terminology introduced by the author, or professional entries that may be beyond my current level of understanding. The definition should be in line with the original intent of the paper, and should be explained as fully as possible in plain language. The section index in the thesis refers to the title of the section where the term appears in the paper, to facilitate my study in the original text. Please extract terms that meet the requirements from the entire article and format the output as a Markdown table. </a:t>
            </a:r>
            <a:r>
              <a:rPr lang="zh-CN" altLang="en-US" sz="2000"/>
              <a:t>假设我是人工智能专业的研究生，请你扮演我的论文导师，根据这篇论文，生成一个适合我学习的术语表，这个术语表应该包括三列：术语、定义、和论文中的标题索引。</a:t>
            </a:r>
            <a:r>
              <a:rPr lang="en-US" altLang="zh-CN" sz="2000"/>
              <a:t> </a:t>
            </a:r>
            <a:r>
              <a:rPr lang="zh-CN" altLang="en-US" sz="2000"/>
              <a:t>术语是指作者提出的核心术语，或者相对我的知识水平可能不够理解的一些专业条目。</a:t>
            </a:r>
            <a:r>
              <a:rPr lang="en-US" altLang="zh-CN" sz="2000"/>
              <a:t> </a:t>
            </a:r>
            <a:r>
              <a:rPr lang="zh-CN" altLang="en-US" sz="2000"/>
              <a:t>定义应该符合论文原意，同时尽可能用平白的语言充分解释。</a:t>
            </a:r>
            <a:r>
              <a:rPr lang="en-US" altLang="zh-CN" sz="2000"/>
              <a:t> </a:t>
            </a:r>
            <a:r>
              <a:rPr lang="zh-CN" altLang="en-US" sz="2000"/>
              <a:t>论文中的标题索引是指这个术语在论文中出现的段落位置所在的标题，以方便我到原文中学习。</a:t>
            </a:r>
            <a:r>
              <a:rPr lang="en-US" altLang="zh-CN" sz="2000"/>
              <a:t> </a:t>
            </a:r>
            <a:r>
              <a:rPr lang="zh-CN" altLang="en-US" sz="2000"/>
              <a:t>请从整篇文章中提取符合要求的术语。并将输出格式化为</a:t>
            </a:r>
            <a:r>
              <a:rPr lang="en-US" altLang="zh-CN" sz="2000"/>
              <a:t>Markdown</a:t>
            </a:r>
            <a:r>
              <a:rPr lang="zh-CN" altLang="en-US" sz="2000"/>
              <a:t>表格。</a:t>
            </a:r>
            <a:endParaRPr lang="zh-CN" altLang="en-US"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二、论文撰写指令</a:t>
            </a:r>
            <a:endParaRPr lang="zh-CN" altLang="en-US"/>
          </a:p>
        </p:txBody>
      </p:sp>
      <p:sp>
        <p:nvSpPr>
          <p:cNvPr id="3" name="内容占位符 2"/>
          <p:cNvSpPr>
            <a:spLocks noGrp="1"/>
          </p:cNvSpPr>
          <p:nvPr>
            <p:ph idx="1"/>
          </p:nvPr>
        </p:nvSpPr>
        <p:spPr/>
        <p:txBody>
          <a:bodyPr/>
          <a:p>
            <a:r>
              <a:rPr lang="en-US" altLang="zh-CN"/>
              <a:t>1.</a:t>
            </a:r>
            <a:r>
              <a:rPr lang="zh-CN" altLang="en-US"/>
              <a:t>写标题</a:t>
            </a:r>
            <a:endParaRPr lang="zh-CN" altLang="en-US"/>
          </a:p>
          <a:p>
            <a:r>
              <a:rPr lang="en-US" altLang="zh-CN"/>
              <a:t>2.</a:t>
            </a:r>
            <a:r>
              <a:rPr lang="zh-CN" altLang="en-US"/>
              <a:t>写英文标题</a:t>
            </a:r>
            <a:endParaRPr lang="zh-CN" altLang="en-US"/>
          </a:p>
          <a:p>
            <a:r>
              <a:rPr lang="en-US" altLang="zh-CN"/>
              <a:t>3.</a:t>
            </a:r>
            <a:r>
              <a:rPr lang="zh-CN" altLang="en-US"/>
              <a:t>写摘要</a:t>
            </a:r>
            <a:endParaRPr lang="zh-CN" altLang="en-US"/>
          </a:p>
          <a:p>
            <a:r>
              <a:rPr lang="en-US" altLang="zh-CN"/>
              <a:t>4.</a:t>
            </a:r>
            <a:r>
              <a:rPr lang="zh-CN" altLang="en-US"/>
              <a:t>写英文摘要指令</a:t>
            </a:r>
            <a:endParaRPr lang="zh-CN" altLang="en-US"/>
          </a:p>
          <a:p>
            <a:r>
              <a:rPr lang="en-US" altLang="zh-CN"/>
              <a:t>5.</a:t>
            </a:r>
            <a:r>
              <a:rPr lang="zh-CN" altLang="en-US"/>
              <a:t>缩写名称</a:t>
            </a:r>
            <a:endParaRPr lang="zh-CN" altLang="en-US"/>
          </a:p>
          <a:p>
            <a:r>
              <a:rPr lang="en-US" altLang="zh-CN"/>
              <a:t>6.</a:t>
            </a:r>
            <a:r>
              <a:rPr lang="zh-CN" altLang="en-US"/>
              <a:t>论文续写</a:t>
            </a:r>
            <a:endParaRPr lang="zh-CN" altLang="en-US"/>
          </a:p>
          <a:p>
            <a:r>
              <a:rPr lang="en-US" altLang="zh-CN" strike="sngStrike"/>
              <a:t>7.</a:t>
            </a:r>
            <a:r>
              <a:rPr lang="zh-CN" altLang="en-US" strike="sngStrike"/>
              <a:t>论文致谢</a:t>
            </a:r>
            <a:endParaRPr lang="zh-CN" altLang="en-US" strike="sngStrike"/>
          </a:p>
          <a:p>
            <a:r>
              <a:rPr lang="en-US" altLang="zh-CN" strike="sngStrike"/>
              <a:t>8.</a:t>
            </a:r>
            <a:r>
              <a:rPr lang="zh-CN" altLang="en-US" strike="sngStrike"/>
              <a:t>论文大纲</a:t>
            </a:r>
            <a:endParaRPr lang="zh-CN" altLang="en-US" strike="sngStrike"/>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屏幕截图 2025-03-15 130556"/>
          <p:cNvPicPr>
            <a:picLocks noChangeAspect="1"/>
          </p:cNvPicPr>
          <p:nvPr>
            <p:ph idx="1"/>
          </p:nvPr>
        </p:nvPicPr>
        <p:blipFill>
          <a:blip r:embed="rId1"/>
          <a:stretch>
            <a:fillRect/>
          </a:stretch>
        </p:blipFill>
        <p:spPr>
          <a:xfrm>
            <a:off x="2294255" y="222885"/>
            <a:ext cx="6508750" cy="632968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a:t>
            </a:r>
            <a:r>
              <a:rPr lang="zh-CN" altLang="en-US"/>
              <a:t>生成文献摘要</a:t>
            </a:r>
            <a:endParaRPr lang="zh-CN" altLang="en-US"/>
          </a:p>
        </p:txBody>
      </p:sp>
      <p:sp>
        <p:nvSpPr>
          <p:cNvPr id="3" name="内容占位符 2"/>
          <p:cNvSpPr>
            <a:spLocks noGrp="1"/>
          </p:cNvSpPr>
          <p:nvPr>
            <p:ph idx="1"/>
          </p:nvPr>
        </p:nvSpPr>
        <p:spPr/>
        <p:txBody>
          <a:bodyPr>
            <a:normAutofit fontScale="70000"/>
          </a:bodyPr>
          <a:p>
            <a:pPr marL="0" indent="0">
              <a:buNone/>
            </a:pPr>
            <a:r>
              <a:rPr lang="zh-CN" altLang="en-US"/>
              <a:t>角色与目的：我是一个</a:t>
            </a:r>
            <a:r>
              <a:rPr lang="en-US" altLang="zh-CN"/>
              <a:t>“</a:t>
            </a:r>
            <a:r>
              <a:rPr lang="zh-CN" altLang="en-US"/>
              <a:t>学术摘要专家</a:t>
            </a:r>
            <a:r>
              <a:rPr lang="en-US" altLang="zh-CN"/>
              <a:t>”</a:t>
            </a:r>
            <a:r>
              <a:rPr lang="zh-CN" altLang="en-US"/>
              <a:t>。我的主要功能是为用户提供提交的学术论文的详细摘要和分析。</a:t>
            </a:r>
            <a:r>
              <a:rPr lang="en-US" altLang="zh-CN"/>
              <a:t> </a:t>
            </a:r>
            <a:r>
              <a:rPr lang="zh-CN" altLang="en-US"/>
              <a:t>回答风格：我的回答具有学术性、详细、准确，并专注于论文的核心要点。它们被组织成符合学术标准的结构。</a:t>
            </a:r>
            <a:r>
              <a:rPr lang="en-US" altLang="zh-CN"/>
              <a:t> </a:t>
            </a:r>
            <a:r>
              <a:rPr lang="zh-CN" altLang="en-US"/>
              <a:t>摘要模板：我遵循一个特定的模板来总结论文。这包括：</a:t>
            </a:r>
            <a:r>
              <a:rPr lang="en-US" altLang="zh-CN"/>
              <a:t> 1</a:t>
            </a:r>
            <a:r>
              <a:rPr lang="zh-CN" altLang="en-US"/>
              <a:t>、基本信息：关于论文的详细信息，如标题、作者、期刊、出版日期等。</a:t>
            </a:r>
            <a:r>
              <a:rPr lang="en-US" altLang="zh-CN"/>
              <a:t> 2</a:t>
            </a:r>
            <a:r>
              <a:rPr lang="zh-CN" altLang="en-US"/>
              <a:t>、概述</a:t>
            </a:r>
            <a:r>
              <a:rPr lang="en-US" altLang="zh-CN"/>
              <a:t> 1</a:t>
            </a:r>
            <a:r>
              <a:rPr lang="zh-CN" altLang="en-US"/>
              <a:t>）论文研究什么现象</a:t>
            </a:r>
            <a:r>
              <a:rPr lang="en-US" altLang="zh-CN"/>
              <a:t> 2</a:t>
            </a:r>
            <a:r>
              <a:rPr lang="zh-CN" altLang="en-US"/>
              <a:t>）该论文的研究目的</a:t>
            </a:r>
            <a:r>
              <a:rPr lang="en-US" altLang="zh-CN"/>
              <a:t> 3</a:t>
            </a:r>
            <a:r>
              <a:rPr lang="zh-CN" altLang="en-US"/>
              <a:t>）作者的主要观点</a:t>
            </a:r>
            <a:r>
              <a:rPr lang="en-US" altLang="zh-CN"/>
              <a:t> 3</a:t>
            </a:r>
            <a:r>
              <a:rPr lang="zh-CN" altLang="en-US"/>
              <a:t>、关键概念</a:t>
            </a:r>
            <a:r>
              <a:rPr lang="en-US" altLang="zh-CN"/>
              <a:t> 1</a:t>
            </a:r>
            <a:r>
              <a:rPr lang="zh-CN" altLang="en-US"/>
              <a:t>）研究的关键概念有什么，列出这些概念的中文和英文名称</a:t>
            </a:r>
            <a:r>
              <a:rPr lang="en-US" altLang="zh-CN"/>
              <a:t> 2</a:t>
            </a:r>
            <a:r>
              <a:rPr lang="zh-CN" altLang="en-US"/>
              <a:t>）这些关键概念的定义</a:t>
            </a:r>
            <a:r>
              <a:rPr lang="en-US" altLang="zh-CN"/>
              <a:t> 3</a:t>
            </a:r>
            <a:r>
              <a:rPr lang="zh-CN" altLang="en-US"/>
              <a:t>）这些关键概念的关系</a:t>
            </a:r>
            <a:r>
              <a:rPr lang="en-US" altLang="zh-CN"/>
              <a:t> 4</a:t>
            </a:r>
            <a:r>
              <a:rPr lang="zh-CN" altLang="en-US"/>
              <a:t>、理论基础</a:t>
            </a:r>
            <a:r>
              <a:rPr lang="en-US" altLang="zh-CN"/>
              <a:t> 1</a:t>
            </a:r>
            <a:r>
              <a:rPr lang="zh-CN" altLang="en-US"/>
              <a:t>）关于该论文要研究的现象，论文提到了什么相关理论</a:t>
            </a:r>
            <a:r>
              <a:rPr lang="en-US" altLang="zh-CN"/>
              <a:t> 2</a:t>
            </a:r>
            <a:r>
              <a:rPr lang="zh-CN" altLang="en-US"/>
              <a:t>）这些理论间有什么冲实</a:t>
            </a:r>
            <a:r>
              <a:rPr lang="en-US" altLang="zh-CN"/>
              <a:t> 3</a:t>
            </a:r>
            <a:r>
              <a:rPr lang="zh-CN" altLang="en-US"/>
              <a:t>）作者对这些理论的观点</a:t>
            </a:r>
            <a:r>
              <a:rPr lang="en-US" altLang="zh-CN"/>
              <a:t> 4</a:t>
            </a:r>
            <a:r>
              <a:rPr lang="zh-CN" altLang="en-US"/>
              <a:t>）根据这篇研究，作者更支持哪个理论</a:t>
            </a:r>
            <a:r>
              <a:rPr lang="en-US" altLang="zh-CN"/>
              <a:t> 5</a:t>
            </a:r>
            <a:r>
              <a:rPr lang="zh-CN" altLang="en-US"/>
              <a:t>、实验方法</a:t>
            </a:r>
            <a:r>
              <a:rPr lang="en-US" altLang="zh-CN"/>
              <a:t> 1</a:t>
            </a:r>
            <a:r>
              <a:rPr lang="zh-CN" altLang="en-US"/>
              <a:t>）研究包含几个实验，实验间的关系</a:t>
            </a:r>
            <a:r>
              <a:rPr lang="en-US" altLang="zh-CN"/>
              <a:t> 2</a:t>
            </a:r>
            <a:r>
              <a:rPr lang="zh-CN" altLang="en-US"/>
              <a:t>）各实验的自变量、因变量、控制变量是什么</a:t>
            </a:r>
            <a:r>
              <a:rPr lang="en-US" altLang="zh-CN"/>
              <a:t> 3</a:t>
            </a:r>
            <a:r>
              <a:rPr lang="zh-CN" altLang="en-US"/>
              <a:t>）在各实验中，自变量、因变量的操作性定义</a:t>
            </a:r>
            <a:r>
              <a:rPr lang="en-US" altLang="zh-CN"/>
              <a:t> 6</a:t>
            </a:r>
            <a:r>
              <a:rPr lang="zh-CN" altLang="en-US"/>
              <a:t>、结论</a:t>
            </a:r>
            <a:r>
              <a:rPr lang="en-US" altLang="zh-CN"/>
              <a:t> 1</a:t>
            </a:r>
            <a:r>
              <a:rPr lang="zh-CN" altLang="en-US"/>
              <a:t>）研究中各个实验的主要结果</a:t>
            </a:r>
            <a:r>
              <a:rPr lang="en-US" altLang="zh-CN"/>
              <a:t> 2</a:t>
            </a:r>
            <a:r>
              <a:rPr lang="zh-CN" altLang="en-US"/>
              <a:t>）研究的主要结论</a:t>
            </a:r>
            <a:r>
              <a:rPr lang="en-US" altLang="zh-CN"/>
              <a:t> 7</a:t>
            </a:r>
            <a:r>
              <a:rPr lang="zh-CN" altLang="en-US"/>
              <a:t>、优势：论文在其领域中的强项或贡献</a:t>
            </a:r>
            <a:r>
              <a:rPr lang="en-US" altLang="zh-CN"/>
              <a:t> 8</a:t>
            </a:r>
            <a:r>
              <a:rPr lang="zh-CN" altLang="en-US"/>
              <a:t>、弱点：</a:t>
            </a:r>
            <a:r>
              <a:rPr lang="en-US" altLang="zh-CN"/>
              <a:t> 1</a:t>
            </a:r>
            <a:r>
              <a:rPr lang="zh-CN" altLang="en-US"/>
              <a:t>）识别论文的任何可改进的地方</a:t>
            </a:r>
            <a:r>
              <a:rPr lang="en-US" altLang="zh-CN"/>
              <a:t> 2</a:t>
            </a:r>
            <a:r>
              <a:rPr lang="zh-CN" altLang="en-US"/>
              <a:t>）请根据你所了解的最新研究，为我提供一些独特的见解以便我在文章中进行讨论</a:t>
            </a:r>
            <a:r>
              <a:rPr lang="en-US" altLang="zh-CN"/>
              <a:t> </a:t>
            </a:r>
            <a:r>
              <a:rPr lang="zh-CN" altLang="en-US"/>
              <a:t>整体评估：对论文的重要性、原创性和影响进行评估。</a:t>
            </a:r>
            <a:r>
              <a:rPr lang="en-US" altLang="zh-CN"/>
              <a:t> </a:t>
            </a:r>
            <a:r>
              <a:rPr lang="zh-CN" altLang="en-US"/>
              <a:t>任务目标：我的任务是根据上述方面系统地分析所提供的论文，确保在每个部分都采用全面和学术的方法。</a:t>
            </a:r>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6.</a:t>
            </a:r>
            <a:r>
              <a:rPr lang="zh-CN" altLang="en-US"/>
              <a:t>文献比较阅读</a:t>
            </a:r>
            <a:endParaRPr lang="zh-CN" altLang="en-US"/>
          </a:p>
        </p:txBody>
      </p:sp>
      <p:sp>
        <p:nvSpPr>
          <p:cNvPr id="3" name="内容占位符 2"/>
          <p:cNvSpPr>
            <a:spLocks noGrp="1"/>
          </p:cNvSpPr>
          <p:nvPr>
            <p:ph idx="1"/>
          </p:nvPr>
        </p:nvSpPr>
        <p:spPr/>
        <p:txBody>
          <a:bodyPr>
            <a:normAutofit lnSpcReduction="10000"/>
          </a:bodyPr>
          <a:p>
            <a:pPr marL="0" indent="0">
              <a:buNone/>
            </a:pPr>
            <a:r>
              <a:rPr lang="zh-CN" altLang="en-US"/>
              <a:t>用来对比两篇文献之间的差异，不过这个指令用的不多</a:t>
            </a:r>
            <a:endParaRPr lang="zh-CN" altLang="en-US"/>
          </a:p>
          <a:p>
            <a:pPr marL="0" indent="0">
              <a:buNone/>
            </a:pPr>
            <a:r>
              <a:rPr lang="en-US" altLang="zh-CN"/>
              <a:t>For the research question (such as "Under what circumstances does wishful thinking more likely occur?"), what are the perspectives of these two studies? Compare and analyze these two studies in the following aspects: Research Purpose Theoretical Framework Experimental Design Main Findings Applications and Significance Limitations of the Study</a:t>
            </a:r>
            <a:endParaRPr lang="en-US" altLang="zh-CN"/>
          </a:p>
          <a:p>
            <a:pPr marL="0" indent="0">
              <a:buNone/>
            </a:pPr>
            <a:r>
              <a:rPr lang="zh-CN" altLang="en-US"/>
              <a:t>对于</a:t>
            </a:r>
            <a:r>
              <a:rPr lang="en-US" altLang="zh-CN"/>
              <a:t>[</a:t>
            </a:r>
            <a:r>
              <a:rPr lang="zh-CN" altLang="en-US"/>
              <a:t>研究问题</a:t>
            </a:r>
            <a:r>
              <a:rPr lang="en-US" altLang="zh-CN"/>
              <a:t>]</a:t>
            </a:r>
            <a:r>
              <a:rPr lang="zh-CN" altLang="en-US"/>
              <a:t>（如</a:t>
            </a:r>
            <a:r>
              <a:rPr lang="en-US" altLang="zh-CN"/>
              <a:t>“</a:t>
            </a:r>
            <a:r>
              <a:rPr lang="zh-CN" altLang="en-US"/>
              <a:t>愿望思维在什么情况下更容易出现</a:t>
            </a:r>
            <a:r>
              <a:rPr lang="en-US" altLang="zh-CN"/>
              <a:t>”</a:t>
            </a:r>
            <a:r>
              <a:rPr lang="zh-CN" altLang="en-US"/>
              <a:t>）这个问题，这两篇研究的观点是什么</a:t>
            </a:r>
            <a:r>
              <a:rPr lang="en-US" altLang="zh-CN"/>
              <a:t> </a:t>
            </a:r>
            <a:r>
              <a:rPr lang="zh-CN" altLang="en-US"/>
              <a:t>将这两篇研究对以下方面进行对比分析</a:t>
            </a:r>
            <a:r>
              <a:rPr lang="en-US" altLang="zh-CN"/>
              <a:t> 1. </a:t>
            </a:r>
            <a:r>
              <a:rPr lang="zh-CN" altLang="en-US"/>
              <a:t>研究目的</a:t>
            </a:r>
            <a:r>
              <a:rPr lang="en-US" altLang="zh-CN"/>
              <a:t> 2. </a:t>
            </a:r>
            <a:r>
              <a:rPr lang="zh-CN" altLang="en-US"/>
              <a:t>理论框架</a:t>
            </a:r>
            <a:r>
              <a:rPr lang="en-US" altLang="zh-CN"/>
              <a:t> 3. </a:t>
            </a:r>
            <a:r>
              <a:rPr lang="zh-CN" altLang="en-US"/>
              <a:t>实验设计</a:t>
            </a:r>
            <a:r>
              <a:rPr lang="en-US" altLang="zh-CN"/>
              <a:t> 4. </a:t>
            </a:r>
            <a:r>
              <a:rPr lang="zh-CN" altLang="en-US"/>
              <a:t>主要发现</a:t>
            </a:r>
            <a:r>
              <a:rPr lang="en-US" altLang="zh-CN"/>
              <a:t> 5. </a:t>
            </a:r>
            <a:r>
              <a:rPr lang="zh-CN" altLang="en-US"/>
              <a:t>应用和意义</a:t>
            </a:r>
            <a:r>
              <a:rPr lang="en-US" altLang="zh-CN"/>
              <a:t> 6. </a:t>
            </a:r>
            <a:r>
              <a:rPr lang="zh-CN" altLang="en-US"/>
              <a:t>研究局限</a:t>
            </a:r>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九、其他场景的学术指令</a:t>
            </a:r>
            <a:endParaRPr lang="zh-CN" altLang="en-US"/>
          </a:p>
        </p:txBody>
      </p:sp>
      <p:sp>
        <p:nvSpPr>
          <p:cNvPr id="3" name="内容占位符 2"/>
          <p:cNvSpPr>
            <a:spLocks noGrp="1"/>
          </p:cNvSpPr>
          <p:nvPr>
            <p:ph idx="1"/>
          </p:nvPr>
        </p:nvSpPr>
        <p:spPr/>
        <p:txBody>
          <a:bodyPr>
            <a:normAutofit fontScale="70000"/>
          </a:bodyPr>
          <a:p>
            <a:pPr marL="0" indent="0">
              <a:buNone/>
            </a:pPr>
            <a:r>
              <a:rPr lang="en-US" altLang="zh-CN"/>
              <a:t>I want you to act as a scientific manuscript matcher. I will provide you with the title, abstract and key words of my scientific manuscript, respectively. Your task is analyzing my title, abstract and key words synthetically to find the most related, reputable journals for potential publication of my research based on an analysis of tens of millions of citation connections in database, such as Web of Science, Pubmed, Scopus, ScienceDirect and so on. You only need to provide me with the 15 most suitable journals. Your reply should include the name of journal, the cooresponding match score (The full score is ten). I want you to reply in text-based excel sheet and sort by matching scores in reverse order.My title is "XXX" My abstract is "XXX" My key words are "XXX"</a:t>
            </a:r>
            <a:endParaRPr lang="en-US" altLang="zh-CN"/>
          </a:p>
          <a:p>
            <a:pPr marL="0" indent="0">
              <a:buNone/>
            </a:pPr>
            <a:r>
              <a:rPr lang="zh-CN" altLang="en-US"/>
              <a:t>我希望你能充当科学手稿的匹配者。我将分别向您提供我的科学手稿的标题、摘要和关键词。你的任务是综合分析我的标题、摘要和关键词，根据对数据库中数以千万计的引文连接的分析，如</a:t>
            </a:r>
            <a:r>
              <a:rPr lang="en-US" altLang="zh-CN"/>
              <a:t> Web of Science</a:t>
            </a:r>
            <a:r>
              <a:rPr lang="zh-CN" altLang="en-US"/>
              <a:t>、</a:t>
            </a:r>
            <a:r>
              <a:rPr lang="en-US" altLang="zh-CN"/>
              <a:t>Pubmed</a:t>
            </a:r>
            <a:r>
              <a:rPr lang="zh-CN" altLang="en-US"/>
              <a:t>、</a:t>
            </a:r>
            <a:r>
              <a:rPr lang="en-US" altLang="zh-CN"/>
              <a:t>Scopus</a:t>
            </a:r>
            <a:r>
              <a:rPr lang="zh-CN" altLang="en-US"/>
              <a:t>、</a:t>
            </a:r>
            <a:r>
              <a:rPr lang="en-US" altLang="zh-CN"/>
              <a:t>ScienceDirect </a:t>
            </a:r>
            <a:r>
              <a:rPr lang="zh-CN" altLang="en-US"/>
              <a:t>等，为我的研究找到最相关、最有信誉的期刊。你只需向我提供</a:t>
            </a:r>
            <a:r>
              <a:rPr lang="en-US" altLang="zh-CN"/>
              <a:t> 15 </a:t>
            </a:r>
            <a:r>
              <a:rPr lang="zh-CN" altLang="en-US"/>
              <a:t>种最合适的期刊。你的回复应该包括期刊名称，对应的匹配分数（满分是</a:t>
            </a:r>
            <a:r>
              <a:rPr lang="en-US" altLang="zh-CN"/>
              <a:t> 10 </a:t>
            </a:r>
            <a:r>
              <a:rPr lang="zh-CN" altLang="en-US"/>
              <a:t>分）。我希望你在基于文本的</a:t>
            </a:r>
            <a:r>
              <a:rPr lang="en-US" altLang="zh-CN"/>
              <a:t> excel </a:t>
            </a:r>
            <a:r>
              <a:rPr lang="zh-CN" altLang="en-US"/>
              <a:t>表格中进行回复，并按匹配分数倒序排序。</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a:t>
            </a:r>
            <a:r>
              <a:rPr lang="zh-CN" altLang="en-US"/>
              <a:t>找图片</a:t>
            </a:r>
            <a:endParaRPr lang="zh-CN" altLang="en-US"/>
          </a:p>
        </p:txBody>
      </p:sp>
      <p:sp>
        <p:nvSpPr>
          <p:cNvPr id="3" name="内容占位符 2"/>
          <p:cNvSpPr>
            <a:spLocks noGrp="1"/>
          </p:cNvSpPr>
          <p:nvPr>
            <p:ph idx="1"/>
          </p:nvPr>
        </p:nvSpPr>
        <p:spPr/>
        <p:txBody>
          <a:bodyPr/>
          <a:p>
            <a:pPr marL="0" indent="0">
              <a:buNone/>
            </a:pPr>
            <a:r>
              <a:rPr lang="zh-CN" altLang="en-US"/>
              <a:t>我需要你找一张网络图片。使用</a:t>
            </a:r>
            <a:r>
              <a:rPr lang="en-US" altLang="zh-CN"/>
              <a:t>Unsplash API(https://source.unsplash.com/960x640/?&lt;</a:t>
            </a:r>
            <a:r>
              <a:rPr lang="zh-CN" altLang="en-US"/>
              <a:t>英语关键词</a:t>
            </a:r>
            <a:r>
              <a:rPr lang="en-US" altLang="zh-CN"/>
              <a:t>&gt;)</a:t>
            </a:r>
            <a:r>
              <a:rPr lang="zh-CN" altLang="en-US"/>
              <a:t>获取图片</a:t>
            </a:r>
            <a:r>
              <a:rPr lang="en-US" altLang="zh-CN"/>
              <a:t>URL</a:t>
            </a:r>
            <a:r>
              <a:rPr lang="zh-CN" altLang="en-US"/>
              <a:t>，然后请使用</a:t>
            </a:r>
            <a:r>
              <a:rPr lang="en-US" altLang="zh-CN"/>
              <a:t>Markdown</a:t>
            </a:r>
            <a:r>
              <a:rPr lang="zh-CN" altLang="en-US"/>
              <a:t>格式封装，并且不要有反斜线，不要用代码块。现在，请按以下描述给我发送图片：</a:t>
            </a:r>
            <a:r>
              <a:rPr lang="en-US" altLang="zh-CN"/>
              <a:t>XXX</a:t>
            </a:r>
            <a:endParaRPr lang="en-US" altLang="zh-CN"/>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屏幕截图 2025-03-15 131229"/>
          <p:cNvPicPr>
            <a:picLocks noChangeAspect="1"/>
          </p:cNvPicPr>
          <p:nvPr>
            <p:ph idx="1"/>
          </p:nvPr>
        </p:nvPicPr>
        <p:blipFill>
          <a:blip r:embed="rId1"/>
          <a:stretch>
            <a:fillRect/>
          </a:stretch>
        </p:blipFill>
        <p:spPr>
          <a:xfrm>
            <a:off x="1293495" y="1596390"/>
            <a:ext cx="8305800" cy="2286000"/>
          </a:xfrm>
          <a:prstGeom prst="rect">
            <a:avLst/>
          </a:prstGeom>
        </p:spPr>
      </p:pic>
      <p:sp>
        <p:nvSpPr>
          <p:cNvPr id="8" name="文本框 7"/>
          <p:cNvSpPr txBox="1"/>
          <p:nvPr/>
        </p:nvSpPr>
        <p:spPr>
          <a:xfrm>
            <a:off x="3414395" y="4114165"/>
            <a:ext cx="4064000" cy="922020"/>
          </a:xfrm>
          <a:prstGeom prst="rect">
            <a:avLst/>
          </a:prstGeom>
          <a:noFill/>
        </p:spPr>
        <p:txBody>
          <a:bodyPr wrap="square" rtlCol="0">
            <a:spAutoFit/>
          </a:bodyPr>
          <a:p>
            <a:r>
              <a:rPr lang="en-US" altLang="zh-CN"/>
              <a:t>![</a:t>
            </a:r>
            <a:r>
              <a:rPr lang="zh-CN" altLang="en-US"/>
              <a:t>一个穿着黄色衣服的印度裔女生</a:t>
            </a:r>
            <a:r>
              <a:rPr lang="en-US" altLang="zh-CN"/>
              <a:t>](https://source.unsplash.com/960x640/?Indian,woman,yellow)</a:t>
            </a:r>
            <a:endParaRPr lang="en-US" altLang="zh-CN"/>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3.</a:t>
            </a:r>
            <a:r>
              <a:rPr lang="zh-CN" altLang="en-US"/>
              <a:t>解释代码</a:t>
            </a:r>
            <a:endParaRPr lang="zh-CN" altLang="en-US"/>
          </a:p>
        </p:txBody>
      </p:sp>
      <p:sp>
        <p:nvSpPr>
          <p:cNvPr id="3" name="内容占位符 2"/>
          <p:cNvSpPr>
            <a:spLocks noGrp="1"/>
          </p:cNvSpPr>
          <p:nvPr>
            <p:ph idx="1"/>
          </p:nvPr>
        </p:nvSpPr>
        <p:spPr/>
        <p:txBody>
          <a:bodyPr/>
          <a:p>
            <a:pPr marL="0" indent="0">
              <a:buNone/>
            </a:pPr>
            <a:r>
              <a:rPr lang="zh-CN" altLang="en-US"/>
              <a:t>请解释以下代码：</a:t>
            </a:r>
            <a:r>
              <a:rPr lang="en-US" altLang="zh-CN"/>
              <a:t>import torch import torch.nn as nn # </a:t>
            </a:r>
            <a:r>
              <a:rPr lang="zh-CN" altLang="en-US"/>
              <a:t>定义输入层、隐藏层和输出层的神经元数量</a:t>
            </a:r>
            <a:r>
              <a:rPr lang="en-US" altLang="zh-CN"/>
              <a:t> input_layer_size = 4 hidden_layer_size = 5 output_layer_size = 3 # </a:t>
            </a:r>
            <a:r>
              <a:rPr lang="zh-CN" altLang="en-US"/>
              <a:t>定义前馈神经网络类</a:t>
            </a:r>
            <a:r>
              <a:rPr lang="en-US" altLang="zh-CN"/>
              <a:t> class FeedForwardNN(nn.Module): def init(self): super(FeedForwardNN, self).init() self.fc1 = nn.Linear(input_layer_size, hidden_layer_size) self.fc2 = nn.Linear(hidden_layer_size, output_layer_size) self.sigmoid = nn.Sigmoid() def forward(self, x): x = self.fc1(x) x = self.sigmoid(x) x = self.fc2(x) x = self.sigmoid(x) return x # </a:t>
            </a:r>
            <a:r>
              <a:rPr lang="zh-CN" altLang="en-US"/>
              <a:t>创建神经网络实例</a:t>
            </a:r>
            <a:r>
              <a:rPr lang="en-US" altLang="zh-CN"/>
              <a:t> model = FeedForwardNN() # </a:t>
            </a:r>
            <a:r>
              <a:rPr lang="zh-CN" altLang="en-US"/>
              <a:t>测试前馈函数</a:t>
            </a:r>
            <a:r>
              <a:rPr lang="en-US" altLang="zh-CN"/>
              <a:t> X = torch.randn(1, input_layer_size) y = model(X) print(y)</a:t>
            </a:r>
            <a:endParaRPr lang="en-US" altLang="zh-CN"/>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a:t>
            </a:r>
            <a:r>
              <a:rPr lang="zh-CN" altLang="en-US"/>
              <a:t>提供独特见解</a:t>
            </a:r>
            <a:endParaRPr lang="zh-CN" altLang="en-US"/>
          </a:p>
        </p:txBody>
      </p:sp>
      <p:sp>
        <p:nvSpPr>
          <p:cNvPr id="3" name="内容占位符 2"/>
          <p:cNvSpPr>
            <a:spLocks noGrp="1"/>
          </p:cNvSpPr>
          <p:nvPr>
            <p:ph idx="1"/>
          </p:nvPr>
        </p:nvSpPr>
        <p:spPr/>
        <p:txBody>
          <a:bodyPr/>
          <a:p>
            <a:pPr marL="0" indent="0">
              <a:buNone/>
            </a:pPr>
            <a:r>
              <a:rPr lang="en-US" altLang="zh-CN"/>
              <a:t>Please provide me with some unique insights that I can discuss in my paper, based on the latest research that you are aware of.</a:t>
            </a:r>
            <a:endParaRPr lang="en-US" altLang="zh-CN"/>
          </a:p>
          <a:p>
            <a:pPr marL="0" indent="0">
              <a:buNone/>
            </a:pPr>
            <a:r>
              <a:rPr lang="zh-CN" altLang="en-US"/>
              <a:t>请根据你所了解的最新研究，为我提供一些独特的见解以便我在论文中进行讨论。</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5.</a:t>
            </a:r>
            <a:r>
              <a:rPr lang="zh-CN" altLang="en-US"/>
              <a:t>深度分析与评估</a:t>
            </a:r>
            <a:endParaRPr lang="zh-CN" altLang="en-US"/>
          </a:p>
        </p:txBody>
      </p:sp>
      <p:sp>
        <p:nvSpPr>
          <p:cNvPr id="3" name="内容占位符 2"/>
          <p:cNvSpPr>
            <a:spLocks noGrp="1"/>
          </p:cNvSpPr>
          <p:nvPr>
            <p:ph idx="1"/>
          </p:nvPr>
        </p:nvSpPr>
        <p:spPr/>
        <p:txBody>
          <a:bodyPr/>
          <a:p>
            <a:pPr marL="0" indent="0">
              <a:buNone/>
            </a:pPr>
            <a:r>
              <a:rPr lang="en-US" altLang="zh-CN"/>
              <a:t>Please help me to conduct an in-depth analysis of these research methods and data, and provide me with an assessment of their advantages and disadvantages. </a:t>
            </a:r>
            <a:r>
              <a:rPr lang="zh-CN" altLang="en-US"/>
              <a:t>请帮助我对这些研究方法和数据进行深度分析，并为我提供关于其优缺点的评估。</a:t>
            </a:r>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6</a:t>
            </a:r>
            <a:r>
              <a:rPr lang="zh-CN" altLang="en-US"/>
              <a:t>、提高可读性</a:t>
            </a:r>
            <a:endParaRPr lang="zh-CN" altLang="en-US"/>
          </a:p>
        </p:txBody>
      </p:sp>
      <p:sp>
        <p:nvSpPr>
          <p:cNvPr id="3" name="内容占位符 2"/>
          <p:cNvSpPr>
            <a:spLocks noGrp="1"/>
          </p:cNvSpPr>
          <p:nvPr>
            <p:ph idx="1"/>
          </p:nvPr>
        </p:nvSpPr>
        <p:spPr/>
        <p:txBody>
          <a:bodyPr/>
          <a:p>
            <a:pPr marL="0" indent="0">
              <a:buNone/>
            </a:pPr>
            <a:r>
              <a:rPr lang="en-US" altLang="zh-CN"/>
              <a:t>Act as an academic research expert and copywriter. Your task is to review and enhance the readability of the provided [piece of text] in a research paper. Ensure that the text is clear, concise, and free from jargon while maintaining its academic integrity.</a:t>
            </a:r>
            <a:endParaRPr lang="en-US" altLang="zh-CN"/>
          </a:p>
          <a:p>
            <a:pPr marL="0" indent="0">
              <a:buNone/>
            </a:pPr>
            <a:r>
              <a:rPr lang="zh-CN" altLang="en-US"/>
              <a:t>作为学术研究专家和文案撰写人，提高研究论文文本的可读性，确保内容清晰易懂。</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a:t>
            </a:r>
            <a:r>
              <a:rPr lang="zh-CN" altLang="en-US"/>
              <a:t>写标题</a:t>
            </a:r>
            <a:endParaRPr lang="zh-CN" altLang="en-US"/>
          </a:p>
        </p:txBody>
      </p:sp>
      <p:sp>
        <p:nvSpPr>
          <p:cNvPr id="3" name="内容占位符 2"/>
          <p:cNvSpPr>
            <a:spLocks noGrp="1"/>
          </p:cNvSpPr>
          <p:nvPr>
            <p:ph idx="1"/>
          </p:nvPr>
        </p:nvSpPr>
        <p:spPr/>
        <p:txBody>
          <a:bodyPr>
            <a:normAutofit fontScale="90000" lnSpcReduction="10000"/>
          </a:bodyPr>
          <a:p>
            <a:pPr marL="0" indent="0">
              <a:buNone/>
            </a:pPr>
            <a:r>
              <a:rPr lang="en-US" altLang="zh-CN"/>
              <a:t>I will provide you with the abstract and key words of a scientific paper in any language and you will detect the language and reply in the same language. Your task is to provide me with the title of the scientific paper based on the abstract and key words in the same language. The title of the scientific paper should be concise, clear and informative. You should avoid using wasted words such as “a study of,” “investigation of,” “development of,” or “observations on.” Make sure the title can grip the audience immediately. My abstract is "XXX", my key words are "XXX"</a:t>
            </a:r>
            <a:endParaRPr lang="en-US" altLang="zh-CN"/>
          </a:p>
          <a:p>
            <a:pPr marL="0" indent="0">
              <a:buNone/>
            </a:pPr>
            <a:r>
              <a:rPr lang="zh-CN" altLang="en-US"/>
              <a:t>我将向你提供一篇任何语言的科学论文的摘要和关键词，你将检测该语言并以相同的语言进行回复。你的任务是根据摘要和关键词用相同的语言向我提供科学论文的标题。科学论文的标题应该是简洁、明确和有信息量的。你应该避免使用诸如研究、调查、发展或观察等词语。确保标题能够立即抓住听众的心。</a:t>
            </a:r>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7</a:t>
            </a:r>
            <a:r>
              <a:rPr lang="zh-CN" altLang="en-US"/>
              <a:t>、寻找数据源</a:t>
            </a:r>
            <a:endParaRPr lang="zh-CN" altLang="en-US"/>
          </a:p>
        </p:txBody>
      </p:sp>
      <p:sp>
        <p:nvSpPr>
          <p:cNvPr id="3" name="内容占位符 2"/>
          <p:cNvSpPr>
            <a:spLocks noGrp="1"/>
          </p:cNvSpPr>
          <p:nvPr>
            <p:ph idx="1"/>
          </p:nvPr>
        </p:nvSpPr>
        <p:spPr/>
        <p:txBody>
          <a:bodyPr/>
          <a:p>
            <a:pPr marL="0" indent="0">
              <a:buNone/>
            </a:pPr>
            <a:r>
              <a:rPr lang="zh-CN" altLang="en-US"/>
              <a:t>识别和编译与研究主题相关的可信数据源，包括学术期刊、政府数据库、行业报告等。</a:t>
            </a:r>
            <a:endParaRPr lang="zh-CN" altLang="en-US"/>
          </a:p>
          <a:p>
            <a:pPr marL="0" indent="0">
              <a:buNone/>
            </a:pPr>
            <a:r>
              <a:rPr lang="zh-CN" altLang="en-US"/>
              <a:t>提供每个数据源的简要描述，强调其相关性和可信度，并注意访问限制。</a:t>
            </a:r>
            <a:endParaRPr lang="zh-CN" altLang="en-US"/>
          </a:p>
          <a:p>
            <a:pPr marL="0" indent="0">
              <a:buNone/>
            </a:pPr>
            <a:r>
              <a:rPr lang="en-US" altLang="zh-CN"/>
              <a:t>Act as an academic research expert. Your task is to identify and compile a list of credible data sources related to [topic]. Ensure that the sources are reputable, recent, and relevant to the research objectives.</a:t>
            </a:r>
            <a:endParaRPr lang="en-US" altLang="zh-CN"/>
          </a:p>
          <a:p>
            <a:pPr marL="0" indent="0">
              <a:buNone/>
            </a:pPr>
            <a:r>
              <a:rPr lang="zh-CN" altLang="en-US"/>
              <a:t>作为学术研究专家，识别和编译与研究主题相关的可信数据源。</a:t>
            </a:r>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8.</a:t>
            </a:r>
            <a:r>
              <a:rPr lang="zh-CN" altLang="en-US"/>
              <a:t>寻找并了解研究方向</a:t>
            </a:r>
            <a:endParaRPr lang="zh-CN" altLang="en-US"/>
          </a:p>
        </p:txBody>
      </p:sp>
      <p:sp>
        <p:nvSpPr>
          <p:cNvPr id="3" name="内容占位符 2"/>
          <p:cNvSpPr>
            <a:spLocks noGrp="1"/>
          </p:cNvSpPr>
          <p:nvPr>
            <p:ph idx="1"/>
          </p:nvPr>
        </p:nvSpPr>
        <p:spPr/>
        <p:txBody>
          <a:bodyPr>
            <a:normAutofit fontScale="90000" lnSpcReduction="20000"/>
          </a:bodyPr>
          <a:p>
            <a:pPr marL="0" indent="0">
              <a:buNone/>
            </a:pPr>
            <a:r>
              <a:rPr lang="zh-CN" altLang="en-US"/>
              <a:t>使用</a:t>
            </a:r>
            <a:r>
              <a:rPr lang="en-US" altLang="zh-CN"/>
              <a:t>GPT</a:t>
            </a:r>
            <a:r>
              <a:rPr lang="zh-CN" altLang="en-US"/>
              <a:t>作为学术研究专家，对指定主题进行广泛的文献搜索，确保来源来自知名期刊、会议或学术机构。</a:t>
            </a:r>
            <a:endParaRPr lang="zh-CN" altLang="en-US"/>
          </a:p>
          <a:p>
            <a:pPr marL="0" indent="0">
              <a:buNone/>
            </a:pPr>
            <a:r>
              <a:rPr lang="zh-CN" altLang="en-US"/>
              <a:t>提供包括标题、作者、出版日期、摘要和全文链接的论文列表。</a:t>
            </a:r>
            <a:endParaRPr lang="zh-CN" altLang="en-US"/>
          </a:p>
          <a:p>
            <a:pPr marL="0" indent="0">
              <a:buNone/>
            </a:pPr>
            <a:r>
              <a:rPr lang="zh-CN" altLang="en-US"/>
              <a:t>对每篇论文写一个简短的总结，突出主要发现及其相关性，并确保引用来源。</a:t>
            </a:r>
            <a:endParaRPr lang="zh-CN" altLang="en-US"/>
          </a:p>
          <a:p>
            <a:pPr marL="0" indent="0">
              <a:buNone/>
            </a:pPr>
            <a:r>
              <a:rPr lang="en-US" altLang="zh-CN"/>
              <a:t>Act as an academic Research Expert. Conduct an extensive search for research papers on the specified [topic]. Ensure the papers are from reputable journals, conferences, or academic institutions. Provide a comprehensive list of the findings, including the title of the paper, authors, publication date, abstract, and a link to access the full paper. For each paper, write a brief summary highlighting the main findings and their relevance.</a:t>
            </a:r>
            <a:endParaRPr lang="en-US" altLang="zh-CN"/>
          </a:p>
          <a:p>
            <a:pPr marL="0" indent="0">
              <a:buNone/>
            </a:pPr>
            <a:r>
              <a:rPr lang="zh-CN" altLang="en-US"/>
              <a:t>作为学术研究专家，对指定主题进行深入搜索，提供最新且权威的研究论文摘要。</a:t>
            </a:r>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9.</a:t>
            </a:r>
            <a:r>
              <a:rPr lang="zh-CN" altLang="en-US"/>
              <a:t>总结论文要点</a:t>
            </a:r>
            <a:endParaRPr lang="zh-CN" altLang="en-US"/>
          </a:p>
        </p:txBody>
      </p:sp>
      <p:sp>
        <p:nvSpPr>
          <p:cNvPr id="3" name="内容占位符 2"/>
          <p:cNvSpPr>
            <a:spLocks noGrp="1"/>
          </p:cNvSpPr>
          <p:nvPr>
            <p:ph idx="1"/>
          </p:nvPr>
        </p:nvSpPr>
        <p:spPr/>
        <p:txBody>
          <a:bodyPr>
            <a:normAutofit lnSpcReduction="10000"/>
          </a:bodyPr>
          <a:p>
            <a:pPr marL="0" indent="0">
              <a:buNone/>
            </a:pPr>
            <a:r>
              <a:rPr lang="zh-CN" altLang="en-US"/>
              <a:t>阅读并消化指定标题的研究论文内容，提供一个简洁明了的总结，包括主要发现、方法、结果和研究意义。</a:t>
            </a:r>
            <a:endParaRPr lang="zh-CN" altLang="en-US"/>
          </a:p>
          <a:p>
            <a:pPr marL="0" indent="0">
              <a:buNone/>
            </a:pPr>
            <a:r>
              <a:rPr lang="zh-CN" altLang="en-US"/>
              <a:t>确保总结对一般读者友好，同时保留原文的核心见解和细节。</a:t>
            </a:r>
            <a:endParaRPr lang="zh-CN" altLang="en-US"/>
          </a:p>
          <a:p>
            <a:pPr marL="0" indent="0">
              <a:buNone/>
            </a:pPr>
            <a:r>
              <a:rPr lang="en-US" altLang="zh-CN"/>
              <a:t>Act as an academic research expert. Read and digest the content of the research paper titled [title]. Produce a concise and clear summary that encapsulates the main findings, methodology, results, and implications of the study. Ensure that the summary is written in a manner that is accessible to a general audience while retaining the core insights and nuances of the original paper.</a:t>
            </a:r>
            <a:endParaRPr lang="en-US" altLang="zh-CN"/>
          </a:p>
          <a:p>
            <a:pPr marL="0" indent="0">
              <a:buNone/>
            </a:pPr>
            <a:r>
              <a:rPr lang="zh-CN" altLang="en-US"/>
              <a:t>作为学术研究专家，阅读并总结研究论文的核心内容，使其对非专业读者也易于理解。</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10.</a:t>
            </a:r>
            <a:r>
              <a:rPr lang="zh-CN" altLang="en-US"/>
              <a:t>提出研究问题</a:t>
            </a:r>
            <a:endParaRPr lang="zh-CN" altLang="en-US"/>
          </a:p>
        </p:txBody>
      </p:sp>
      <p:sp>
        <p:nvSpPr>
          <p:cNvPr id="3" name="内容占位符 2"/>
          <p:cNvSpPr>
            <a:spLocks noGrp="1"/>
          </p:cNvSpPr>
          <p:nvPr>
            <p:ph idx="1"/>
          </p:nvPr>
        </p:nvSpPr>
        <p:spPr/>
        <p:txBody>
          <a:bodyPr>
            <a:normAutofit lnSpcReduction="10000"/>
          </a:bodyPr>
          <a:p>
            <a:pPr marL="0" indent="0">
              <a:buNone/>
            </a:pPr>
            <a:r>
              <a:rPr lang="zh-CN" altLang="en-US"/>
              <a:t>为给定主题制定一个全面的研究问题，确保问题清晰、具体且可研究。</a:t>
            </a:r>
            <a:endParaRPr lang="zh-CN" altLang="en-US"/>
          </a:p>
          <a:p>
            <a:pPr marL="0" indent="0">
              <a:buNone/>
            </a:pPr>
            <a:r>
              <a:rPr lang="zh-CN" altLang="en-US"/>
              <a:t>考虑潜在的变量、方法和结果，确保问题在学术讨论和社会实践中具有重要性和相关性。</a:t>
            </a:r>
            <a:endParaRPr lang="zh-CN" altLang="en-US"/>
          </a:p>
          <a:p>
            <a:pPr marL="0" indent="0">
              <a:buNone/>
            </a:pPr>
            <a:r>
              <a:rPr lang="en-US" altLang="zh-CN"/>
              <a:t>Act as an academic research expert. For the given [topic], formulate a comprehensive research question that can guide a potential study. Ensure the question is clear, specific, and researchable. It should address a gap or need in the current body of knowledge, and have significance in its respective field.</a:t>
            </a:r>
            <a:endParaRPr lang="en-US" altLang="zh-CN"/>
          </a:p>
          <a:p>
            <a:pPr marL="0" indent="0">
              <a:buNone/>
            </a:pPr>
            <a:r>
              <a:rPr lang="zh-CN" altLang="en-US"/>
              <a:t>作为学术研究专家，为给定主题制定一个清晰、具体且可研究的研究问题。</a:t>
            </a: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11.</a:t>
            </a:r>
            <a:r>
              <a:rPr lang="zh-CN" altLang="en-US"/>
              <a:t>找出合适的研究方法</a:t>
            </a:r>
            <a:endParaRPr lang="zh-CN" altLang="en-US"/>
          </a:p>
        </p:txBody>
      </p:sp>
      <p:sp>
        <p:nvSpPr>
          <p:cNvPr id="3" name="内容占位符 2"/>
          <p:cNvSpPr>
            <a:spLocks noGrp="1"/>
          </p:cNvSpPr>
          <p:nvPr>
            <p:ph idx="1"/>
          </p:nvPr>
        </p:nvSpPr>
        <p:spPr/>
        <p:txBody>
          <a:bodyPr>
            <a:normAutofit lnSpcReduction="10000"/>
          </a:bodyPr>
          <a:p>
            <a:pPr marL="0" indent="0">
              <a:buNone/>
            </a:pPr>
            <a:r>
              <a:rPr lang="zh-CN" altLang="en-US"/>
              <a:t>建议适合研究主题的定性和定量研究方法，并解释每种方法的相关性和潜在优势。</a:t>
            </a:r>
            <a:endParaRPr lang="zh-CN" altLang="en-US"/>
          </a:p>
          <a:p>
            <a:pPr marL="0" indent="0">
              <a:buNone/>
            </a:pPr>
            <a:r>
              <a:rPr lang="zh-CN" altLang="en-US"/>
              <a:t>讨论每种方法的局限性和挑战，并提供可能的解决方案或替代方法。</a:t>
            </a:r>
            <a:endParaRPr lang="zh-CN" altLang="en-US"/>
          </a:p>
          <a:p>
            <a:pPr marL="0" indent="0">
              <a:buNone/>
            </a:pPr>
            <a:r>
              <a:rPr lang="zh-CN" altLang="en-US"/>
              <a:t>找出合适的研究方法。</a:t>
            </a:r>
            <a:endParaRPr lang="zh-CN" altLang="en-US"/>
          </a:p>
          <a:p>
            <a:pPr marL="0" indent="0">
              <a:buNone/>
            </a:pPr>
            <a:r>
              <a:rPr lang="en-US" altLang="zh-CN"/>
              <a:t>Act as an academic research expert. Your task is to suggest appropriate methodologies for researching [topic]. Provide a comprehensive list of both qualitative and quantitative research methods that are best suited for the subject matter.</a:t>
            </a:r>
            <a:endParaRPr lang="en-US" altLang="zh-CN"/>
          </a:p>
          <a:p>
            <a:pPr marL="0" indent="0">
              <a:buNone/>
            </a:pPr>
            <a:r>
              <a:rPr lang="zh-CN" altLang="en-US"/>
              <a:t>作为学术研究专家，建议适合研究主题的定性和定量研究方法，并解释其适用性。</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50570" y="365125"/>
            <a:ext cx="10515600" cy="1325563"/>
          </a:xfrm>
        </p:spPr>
        <p:txBody>
          <a:bodyPr/>
          <a:p>
            <a:r>
              <a:rPr lang="zh-CN" altLang="en-US"/>
              <a:t>十、代码</a:t>
            </a:r>
            <a:r>
              <a:rPr lang="zh-CN" altLang="en-US"/>
              <a:t>规范</a:t>
            </a:r>
            <a:endParaRPr lang="zh-CN" altLang="en-US"/>
          </a:p>
        </p:txBody>
      </p:sp>
      <p:sp>
        <p:nvSpPr>
          <p:cNvPr id="3" name="内容占位符 2"/>
          <p:cNvSpPr>
            <a:spLocks noGrp="1"/>
          </p:cNvSpPr>
          <p:nvPr>
            <p:ph idx="1"/>
          </p:nvPr>
        </p:nvSpPr>
        <p:spPr/>
        <p:txBody>
          <a:bodyPr/>
          <a:p>
            <a:r>
              <a:rPr lang="zh-CN" altLang="en-US"/>
              <a:t>生成代码，</a:t>
            </a:r>
            <a:r>
              <a:rPr lang="zh-CN" altLang="en-US"/>
              <a:t>订正代码</a:t>
            </a:r>
            <a:endParaRPr lang="zh-CN" altLang="en-US"/>
          </a:p>
          <a:p>
            <a:r>
              <a:rPr lang="zh-CN" altLang="en-US"/>
              <a:t>代码风格规范</a:t>
            </a:r>
            <a:r>
              <a:rPr lang="zh-CN" altLang="en-US"/>
              <a:t>化</a:t>
            </a:r>
            <a:endParaRPr lang="zh-CN" altLang="en-US"/>
          </a:p>
          <a:p>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 </a:t>
            </a:r>
            <a:r>
              <a:rPr lang="zh-CN" altLang="en-US"/>
              <a:t>代码生成：</a:t>
            </a:r>
            <a:endParaRPr lang="zh-CN" altLang="en-US"/>
          </a:p>
        </p:txBody>
      </p:sp>
      <p:sp>
        <p:nvSpPr>
          <p:cNvPr id="3" name="内容占位符 2"/>
          <p:cNvSpPr>
            <a:spLocks noGrp="1"/>
          </p:cNvSpPr>
          <p:nvPr>
            <p:ph idx="1"/>
          </p:nvPr>
        </p:nvSpPr>
        <p:spPr/>
        <p:txBody>
          <a:bodyPr>
            <a:normAutofit fontScale="70000"/>
          </a:bodyPr>
          <a:p>
            <a:r>
              <a:rPr lang="zh-CN" altLang="en-US"/>
              <a:t>为名为</a:t>
            </a:r>
            <a:r>
              <a:rPr lang="en-US" altLang="zh-CN"/>
              <a:t> [name] </a:t>
            </a:r>
            <a:r>
              <a:rPr lang="zh-CN" altLang="en-US"/>
              <a:t>的</a:t>
            </a:r>
            <a:r>
              <a:rPr lang="en-US" altLang="zh-CN"/>
              <a:t> [class/module/component] </a:t>
            </a:r>
            <a:r>
              <a:rPr lang="zh-CN" altLang="en-US"/>
              <a:t>生成具有以下功能的样板</a:t>
            </a:r>
            <a:r>
              <a:rPr lang="en-US" altLang="zh-CN"/>
              <a:t> [language] </a:t>
            </a:r>
            <a:r>
              <a:rPr lang="zh-CN" altLang="en-US"/>
              <a:t>代码：</a:t>
            </a:r>
            <a:r>
              <a:rPr lang="en-US" altLang="zh-CN"/>
              <a:t>[functionality description]</a:t>
            </a:r>
            <a:r>
              <a:rPr lang="zh-CN" altLang="en-US"/>
              <a:t>。</a:t>
            </a:r>
            <a:endParaRPr lang="zh-CN" altLang="en-US"/>
          </a:p>
          <a:p>
            <a:endParaRPr lang="en-US" altLang="zh-CN"/>
          </a:p>
          <a:p>
            <a:r>
              <a:rPr lang="zh-CN" altLang="en-US"/>
              <a:t>创建一个</a:t>
            </a:r>
            <a:r>
              <a:rPr lang="en-US" altLang="zh-CN"/>
              <a:t> [</a:t>
            </a:r>
            <a:r>
              <a:rPr lang="zh-CN" altLang="en-US"/>
              <a:t>语言</a:t>
            </a:r>
            <a:r>
              <a:rPr lang="en-US" altLang="zh-CN"/>
              <a:t>] </a:t>
            </a:r>
            <a:r>
              <a:rPr lang="zh-CN" altLang="en-US"/>
              <a:t>函数以使用以下输入对</a:t>
            </a:r>
            <a:r>
              <a:rPr lang="en-US" altLang="zh-CN"/>
              <a:t> [</a:t>
            </a:r>
            <a:r>
              <a:rPr lang="zh-CN" altLang="en-US"/>
              <a:t>数据结构</a:t>
            </a:r>
            <a:r>
              <a:rPr lang="en-US" altLang="zh-CN"/>
              <a:t>] </a:t>
            </a:r>
            <a:r>
              <a:rPr lang="zh-CN" altLang="en-US"/>
              <a:t>执行</a:t>
            </a:r>
            <a:r>
              <a:rPr lang="en-US" altLang="zh-CN"/>
              <a:t> [</a:t>
            </a:r>
            <a:r>
              <a:rPr lang="zh-CN" altLang="en-US"/>
              <a:t>操作</a:t>
            </a:r>
            <a:r>
              <a:rPr lang="en-US" altLang="zh-CN"/>
              <a:t>]</a:t>
            </a:r>
            <a:r>
              <a:rPr lang="zh-CN" altLang="en-US"/>
              <a:t>：</a:t>
            </a:r>
            <a:r>
              <a:rPr lang="en-US" altLang="zh-CN"/>
              <a:t>[</a:t>
            </a:r>
            <a:r>
              <a:rPr lang="zh-CN" altLang="en-US"/>
              <a:t>输入变量</a:t>
            </a:r>
            <a:r>
              <a:rPr lang="en-US" altLang="zh-CN"/>
              <a:t>] </a:t>
            </a:r>
            <a:r>
              <a:rPr lang="zh-CN" altLang="en-US"/>
              <a:t>和预期输出：</a:t>
            </a:r>
            <a:r>
              <a:rPr lang="en-US" altLang="zh-CN"/>
              <a:t>[</a:t>
            </a:r>
            <a:r>
              <a:rPr lang="zh-CN" altLang="en-US"/>
              <a:t>输出描述</a:t>
            </a:r>
            <a:r>
              <a:rPr lang="en-US" altLang="zh-CN"/>
              <a:t>]</a:t>
            </a:r>
            <a:r>
              <a:rPr lang="zh-CN" altLang="en-US"/>
              <a:t>。</a:t>
            </a:r>
            <a:endParaRPr lang="zh-CN" altLang="en-US"/>
          </a:p>
          <a:p>
            <a:endParaRPr lang="en-US" altLang="zh-CN"/>
          </a:p>
          <a:p>
            <a:r>
              <a:rPr lang="zh-CN" altLang="en-US"/>
              <a:t>为</a:t>
            </a:r>
            <a:r>
              <a:rPr lang="en-US" altLang="zh-CN"/>
              <a:t> [</a:t>
            </a:r>
            <a:r>
              <a:rPr lang="zh-CN" altLang="en-US"/>
              <a:t>领域</a:t>
            </a:r>
            <a:r>
              <a:rPr lang="en-US" altLang="zh-CN"/>
              <a:t>] </a:t>
            </a:r>
            <a:r>
              <a:rPr lang="zh-CN" altLang="en-US"/>
              <a:t>应用程序生成一个</a:t>
            </a:r>
            <a:r>
              <a:rPr lang="en-US" altLang="zh-CN"/>
              <a:t> [</a:t>
            </a:r>
            <a:r>
              <a:rPr lang="zh-CN" altLang="en-US"/>
              <a:t>语言</a:t>
            </a:r>
            <a:r>
              <a:rPr lang="en-US" altLang="zh-CN"/>
              <a:t>] </a:t>
            </a:r>
            <a:r>
              <a:rPr lang="zh-CN" altLang="en-US"/>
              <a:t>类，其中包括</a:t>
            </a:r>
            <a:r>
              <a:rPr lang="en-US" altLang="zh-CN"/>
              <a:t> [</a:t>
            </a:r>
            <a:r>
              <a:rPr lang="zh-CN" altLang="en-US"/>
              <a:t>方法列表</a:t>
            </a:r>
            <a:r>
              <a:rPr lang="en-US" altLang="zh-CN"/>
              <a:t>] </a:t>
            </a:r>
            <a:r>
              <a:rPr lang="zh-CN" altLang="en-US"/>
              <a:t>的方法和属性</a:t>
            </a:r>
            <a:r>
              <a:rPr lang="en-US" altLang="zh-CN"/>
              <a:t> [</a:t>
            </a:r>
            <a:r>
              <a:rPr lang="zh-CN" altLang="en-US"/>
              <a:t>属性列表</a:t>
            </a:r>
            <a:r>
              <a:rPr lang="en-US" altLang="zh-CN"/>
              <a:t>]</a:t>
            </a:r>
            <a:r>
              <a:rPr lang="zh-CN" altLang="en-US"/>
              <a:t>。</a:t>
            </a:r>
            <a:endParaRPr lang="zh-CN" altLang="en-US"/>
          </a:p>
          <a:p>
            <a:endParaRPr lang="en-US" altLang="zh-CN"/>
          </a:p>
          <a:p>
            <a:r>
              <a:rPr lang="zh-CN" altLang="en-US"/>
              <a:t>基于</a:t>
            </a:r>
            <a:r>
              <a:rPr lang="en-US" altLang="zh-CN"/>
              <a:t>[</a:t>
            </a:r>
            <a:r>
              <a:rPr lang="zh-CN" altLang="en-US"/>
              <a:t>设计模式</a:t>
            </a:r>
            <a:r>
              <a:rPr lang="en-US" altLang="zh-CN"/>
              <a:t>]</a:t>
            </a:r>
            <a:r>
              <a:rPr lang="zh-CN" altLang="en-US"/>
              <a:t>，用</a:t>
            </a:r>
            <a:r>
              <a:rPr lang="en-US" altLang="zh-CN"/>
              <a:t>[</a:t>
            </a:r>
            <a:r>
              <a:rPr lang="zh-CN" altLang="en-US"/>
              <a:t>语言</a:t>
            </a:r>
            <a:r>
              <a:rPr lang="en-US" altLang="zh-CN"/>
              <a:t>]</a:t>
            </a:r>
            <a:r>
              <a:rPr lang="zh-CN" altLang="en-US"/>
              <a:t>创建一个代码片段，演示其对</a:t>
            </a:r>
            <a:r>
              <a:rPr lang="en-US" altLang="zh-CN"/>
              <a:t>[</a:t>
            </a:r>
            <a:r>
              <a:rPr lang="zh-CN" altLang="en-US"/>
              <a:t>用例</a:t>
            </a:r>
            <a:r>
              <a:rPr lang="en-US" altLang="zh-CN"/>
              <a:t>]</a:t>
            </a:r>
            <a:r>
              <a:rPr lang="zh-CN" altLang="en-US"/>
              <a:t>的实现。</a:t>
            </a:r>
            <a:endParaRPr lang="zh-CN" altLang="en-US"/>
          </a:p>
          <a:p>
            <a:endParaRPr lang="en-US" altLang="zh-CN"/>
          </a:p>
          <a:p>
            <a:r>
              <a:rPr lang="zh-CN" altLang="en-US"/>
              <a:t>使用具有以下要求的</a:t>
            </a:r>
            <a:r>
              <a:rPr lang="en-US" altLang="zh-CN"/>
              <a:t> [</a:t>
            </a:r>
            <a:r>
              <a:rPr lang="zh-CN" altLang="en-US"/>
              <a:t>库</a:t>
            </a:r>
            <a:r>
              <a:rPr lang="en-US" altLang="zh-CN"/>
              <a:t>/</a:t>
            </a:r>
            <a:r>
              <a:rPr lang="zh-CN" altLang="en-US"/>
              <a:t>框架</a:t>
            </a:r>
            <a:r>
              <a:rPr lang="en-US" altLang="zh-CN"/>
              <a:t>] </a:t>
            </a:r>
            <a:r>
              <a:rPr lang="zh-CN" altLang="en-US"/>
              <a:t>编写</a:t>
            </a:r>
            <a:r>
              <a:rPr lang="en-US" altLang="zh-CN"/>
              <a:t> [</a:t>
            </a:r>
            <a:r>
              <a:rPr lang="zh-CN" altLang="en-US"/>
              <a:t>语言</a:t>
            </a:r>
            <a:r>
              <a:rPr lang="en-US" altLang="zh-CN"/>
              <a:t>] </a:t>
            </a:r>
            <a:r>
              <a:rPr lang="zh-CN" altLang="en-US"/>
              <a:t>脚本来执行</a:t>
            </a:r>
            <a:r>
              <a:rPr lang="en-US" altLang="zh-CN"/>
              <a:t> [</a:t>
            </a:r>
            <a:r>
              <a:rPr lang="zh-CN" altLang="en-US"/>
              <a:t>任务</a:t>
            </a:r>
            <a:r>
              <a:rPr lang="en-US" altLang="zh-CN"/>
              <a:t>]</a:t>
            </a:r>
            <a:r>
              <a:rPr lang="zh-CN" altLang="en-US"/>
              <a:t>：</a:t>
            </a:r>
            <a:r>
              <a:rPr lang="en-US" altLang="zh-CN"/>
              <a:t>[</a:t>
            </a:r>
            <a:r>
              <a:rPr lang="zh-CN" altLang="en-US"/>
              <a:t>要求列表</a:t>
            </a:r>
            <a:r>
              <a:rPr lang="en-US" altLang="zh-CN"/>
              <a:t>]</a:t>
            </a:r>
            <a:r>
              <a:rPr lang="zh-CN" altLang="en-US"/>
              <a:t>。</a:t>
            </a:r>
            <a:endParaRPr lang="en-US" altLang="zh-CN"/>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 </a:t>
            </a:r>
            <a:r>
              <a:rPr lang="zh-CN" altLang="en-US"/>
              <a:t>代码完成：</a:t>
            </a:r>
            <a:endParaRPr lang="zh-CN" altLang="en-US"/>
          </a:p>
        </p:txBody>
      </p:sp>
      <p:sp>
        <p:nvSpPr>
          <p:cNvPr id="3" name="内容占位符 2"/>
          <p:cNvSpPr>
            <a:spLocks noGrp="1"/>
          </p:cNvSpPr>
          <p:nvPr>
            <p:ph idx="1"/>
          </p:nvPr>
        </p:nvSpPr>
        <p:spPr/>
        <p:txBody>
          <a:bodyPr>
            <a:normAutofit fontScale="80000"/>
          </a:bodyPr>
          <a:p>
            <a:pPr marL="0" indent="0">
              <a:buNone/>
            </a:pPr>
            <a:r>
              <a:rPr lang="zh-CN" altLang="en-US"/>
              <a:t>在</a:t>
            </a:r>
            <a:r>
              <a:rPr lang="en-US" altLang="zh-CN"/>
              <a:t> [</a:t>
            </a:r>
            <a:r>
              <a:rPr lang="zh-CN" altLang="en-US"/>
              <a:t>语言</a:t>
            </a:r>
            <a:r>
              <a:rPr lang="en-US" altLang="zh-CN"/>
              <a:t>] </a:t>
            </a:r>
            <a:r>
              <a:rPr lang="zh-CN" altLang="en-US"/>
              <a:t>中，完成以下用</a:t>
            </a:r>
            <a:r>
              <a:rPr lang="en-US" altLang="zh-CN"/>
              <a:t> [</a:t>
            </a:r>
            <a:r>
              <a:rPr lang="zh-CN" altLang="en-US"/>
              <a:t>值</a:t>
            </a:r>
            <a:r>
              <a:rPr lang="en-US" altLang="zh-CN"/>
              <a:t>] </a:t>
            </a:r>
            <a:r>
              <a:rPr lang="zh-CN" altLang="en-US"/>
              <a:t>初始化</a:t>
            </a:r>
            <a:r>
              <a:rPr lang="en-US" altLang="zh-CN"/>
              <a:t> [</a:t>
            </a:r>
            <a:r>
              <a:rPr lang="zh-CN" altLang="en-US"/>
              <a:t>数据结构</a:t>
            </a:r>
            <a:r>
              <a:rPr lang="en-US" altLang="zh-CN"/>
              <a:t>] </a:t>
            </a:r>
            <a:r>
              <a:rPr lang="zh-CN" altLang="en-US"/>
              <a:t>的代码片段：</a:t>
            </a:r>
            <a:r>
              <a:rPr lang="en-US" altLang="zh-CN"/>
              <a:t>[code snippet]</a:t>
            </a:r>
            <a:r>
              <a:rPr lang="zh-CN" altLang="en-US"/>
              <a:t>。</a:t>
            </a:r>
            <a:endParaRPr lang="zh-CN" altLang="en-US"/>
          </a:p>
          <a:p>
            <a:pPr marL="0" indent="0">
              <a:buNone/>
            </a:pPr>
            <a:endParaRPr lang="en-US" altLang="zh-CN"/>
          </a:p>
          <a:p>
            <a:pPr marL="0" indent="0">
              <a:buNone/>
            </a:pPr>
            <a:r>
              <a:rPr lang="zh-CN" altLang="en-US"/>
              <a:t>给定以下输入参数，完成计算</a:t>
            </a:r>
            <a:r>
              <a:rPr lang="en-US" altLang="zh-CN"/>
              <a:t> [</a:t>
            </a:r>
            <a:r>
              <a:rPr lang="zh-CN" altLang="en-US"/>
              <a:t>期望输出</a:t>
            </a:r>
            <a:r>
              <a:rPr lang="en-US" altLang="zh-CN"/>
              <a:t>] </a:t>
            </a:r>
            <a:r>
              <a:rPr lang="zh-CN" altLang="en-US"/>
              <a:t>的</a:t>
            </a:r>
            <a:r>
              <a:rPr lang="en-US" altLang="zh-CN"/>
              <a:t> [</a:t>
            </a:r>
            <a:r>
              <a:rPr lang="zh-CN" altLang="en-US"/>
              <a:t>语言</a:t>
            </a:r>
            <a:r>
              <a:rPr lang="en-US" altLang="zh-CN"/>
              <a:t>] </a:t>
            </a:r>
            <a:r>
              <a:rPr lang="zh-CN" altLang="en-US"/>
              <a:t>函数：</a:t>
            </a:r>
            <a:r>
              <a:rPr lang="en-US" altLang="zh-CN"/>
              <a:t>[function signature]</a:t>
            </a:r>
            <a:r>
              <a:rPr lang="zh-CN" altLang="en-US"/>
              <a:t>。</a:t>
            </a:r>
            <a:endParaRPr lang="zh-CN" altLang="en-US"/>
          </a:p>
          <a:p>
            <a:pPr marL="0" indent="0">
              <a:buNone/>
            </a:pPr>
            <a:endParaRPr lang="en-US" altLang="zh-CN"/>
          </a:p>
          <a:p>
            <a:pPr marL="0" indent="0">
              <a:buNone/>
            </a:pPr>
            <a:r>
              <a:rPr lang="zh-CN" altLang="en-US"/>
              <a:t>完成</a:t>
            </a:r>
            <a:r>
              <a:rPr lang="en-US" altLang="zh-CN"/>
              <a:t> [</a:t>
            </a:r>
            <a:r>
              <a:rPr lang="zh-CN" altLang="en-US"/>
              <a:t>语言</a:t>
            </a:r>
            <a:r>
              <a:rPr lang="en-US" altLang="zh-CN"/>
              <a:t>] </a:t>
            </a:r>
            <a:r>
              <a:rPr lang="zh-CN" altLang="en-US"/>
              <a:t>代码以使用</a:t>
            </a:r>
            <a:r>
              <a:rPr lang="en-US" altLang="zh-CN"/>
              <a:t> [</a:t>
            </a:r>
            <a:r>
              <a:rPr lang="zh-CN" altLang="en-US"/>
              <a:t>参数</a:t>
            </a:r>
            <a:r>
              <a:rPr lang="en-US" altLang="zh-CN"/>
              <a:t>] </a:t>
            </a:r>
            <a:r>
              <a:rPr lang="zh-CN" altLang="en-US"/>
              <a:t>对</a:t>
            </a:r>
            <a:r>
              <a:rPr lang="en-US" altLang="zh-CN"/>
              <a:t> [API </a:t>
            </a:r>
            <a:r>
              <a:rPr lang="zh-CN" altLang="en-US"/>
              <a:t>端点</a:t>
            </a:r>
            <a:r>
              <a:rPr lang="en-US" altLang="zh-CN"/>
              <a:t>] </a:t>
            </a:r>
            <a:r>
              <a:rPr lang="zh-CN" altLang="en-US"/>
              <a:t>进行</a:t>
            </a:r>
            <a:r>
              <a:rPr lang="en-US" altLang="zh-CN"/>
              <a:t> API </a:t>
            </a:r>
            <a:r>
              <a:rPr lang="zh-CN" altLang="en-US"/>
              <a:t>调用并处理响应：</a:t>
            </a:r>
            <a:r>
              <a:rPr lang="en-US" altLang="zh-CN"/>
              <a:t>[code snippet]</a:t>
            </a:r>
            <a:r>
              <a:rPr lang="zh-CN" altLang="en-US"/>
              <a:t>。</a:t>
            </a:r>
            <a:endParaRPr lang="zh-CN" altLang="en-US"/>
          </a:p>
          <a:p>
            <a:pPr marL="0" indent="0">
              <a:buNone/>
            </a:pPr>
            <a:endParaRPr lang="en-US" altLang="zh-CN"/>
          </a:p>
          <a:p>
            <a:pPr marL="0" indent="0">
              <a:buNone/>
            </a:pPr>
            <a:r>
              <a:rPr lang="zh-CN" altLang="en-US"/>
              <a:t>填写缺失的</a:t>
            </a:r>
            <a:r>
              <a:rPr lang="en-US" altLang="zh-CN"/>
              <a:t>[</a:t>
            </a:r>
            <a:r>
              <a:rPr lang="zh-CN" altLang="en-US"/>
              <a:t>语言</a:t>
            </a:r>
            <a:r>
              <a:rPr lang="en-US" altLang="zh-CN"/>
              <a:t>]</a:t>
            </a:r>
            <a:r>
              <a:rPr lang="zh-CN" altLang="en-US"/>
              <a:t>代码以实现以下功能的错误处理：</a:t>
            </a:r>
            <a:r>
              <a:rPr lang="en-US" altLang="zh-CN"/>
              <a:t>[code snippet]</a:t>
            </a:r>
            <a:r>
              <a:rPr lang="zh-CN" altLang="en-US"/>
              <a:t>。</a:t>
            </a:r>
            <a:endParaRPr lang="zh-CN" altLang="en-US"/>
          </a:p>
          <a:p>
            <a:pPr marL="0" indent="0">
              <a:buNone/>
            </a:pPr>
            <a:endParaRPr lang="en-US" altLang="zh-CN"/>
          </a:p>
          <a:p>
            <a:pPr marL="0" indent="0">
              <a:buNone/>
            </a:pPr>
            <a:r>
              <a:rPr lang="zh-CN" altLang="en-US"/>
              <a:t>完成以下遍历</a:t>
            </a:r>
            <a:r>
              <a:rPr lang="en-US" altLang="zh-CN"/>
              <a:t> [</a:t>
            </a:r>
            <a:r>
              <a:rPr lang="zh-CN" altLang="en-US"/>
              <a:t>数据结构</a:t>
            </a:r>
            <a:r>
              <a:rPr lang="en-US" altLang="zh-CN"/>
              <a:t>] </a:t>
            </a:r>
            <a:r>
              <a:rPr lang="zh-CN" altLang="en-US"/>
              <a:t>并执行</a:t>
            </a:r>
            <a:r>
              <a:rPr lang="en-US" altLang="zh-CN"/>
              <a:t> [</a:t>
            </a:r>
            <a:r>
              <a:rPr lang="zh-CN" altLang="en-US"/>
              <a:t>操作</a:t>
            </a:r>
            <a:r>
              <a:rPr lang="en-US" altLang="zh-CN"/>
              <a:t>] </a:t>
            </a:r>
            <a:r>
              <a:rPr lang="zh-CN" altLang="en-US"/>
              <a:t>的</a:t>
            </a:r>
            <a:r>
              <a:rPr lang="en-US" altLang="zh-CN"/>
              <a:t> [</a:t>
            </a:r>
            <a:r>
              <a:rPr lang="zh-CN" altLang="en-US"/>
              <a:t>语言</a:t>
            </a:r>
            <a:r>
              <a:rPr lang="en-US" altLang="zh-CN"/>
              <a:t>] </a:t>
            </a:r>
            <a:r>
              <a:rPr lang="zh-CN" altLang="en-US"/>
              <a:t>循环：</a:t>
            </a:r>
            <a:r>
              <a:rPr lang="en-US" altLang="zh-CN"/>
              <a:t>[code snippet]</a:t>
            </a:r>
            <a:r>
              <a:rPr lang="zh-CN" altLang="en-US"/>
              <a:t>。</a:t>
            </a:r>
            <a:endParaRPr lang="en-US" altLang="zh-CN"/>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屏幕截图 2025-03-15 131422"/>
          <p:cNvPicPr>
            <a:picLocks noChangeAspect="1"/>
          </p:cNvPicPr>
          <p:nvPr>
            <p:ph idx="1"/>
          </p:nvPr>
        </p:nvPicPr>
        <p:blipFill>
          <a:blip r:embed="rId1"/>
          <a:stretch>
            <a:fillRect/>
          </a:stretch>
        </p:blipFill>
        <p:spPr>
          <a:xfrm>
            <a:off x="2298065" y="1318895"/>
            <a:ext cx="4801235" cy="435165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3. </a:t>
            </a:r>
            <a:r>
              <a:rPr lang="zh-CN" altLang="en-US"/>
              <a:t>错误检测：</a:t>
            </a:r>
            <a:endParaRPr lang="zh-CN" altLang="en-US"/>
          </a:p>
        </p:txBody>
      </p:sp>
      <p:sp>
        <p:nvSpPr>
          <p:cNvPr id="3" name="内容占位符 2"/>
          <p:cNvSpPr>
            <a:spLocks noGrp="1"/>
          </p:cNvSpPr>
          <p:nvPr>
            <p:ph idx="1"/>
          </p:nvPr>
        </p:nvSpPr>
        <p:spPr/>
        <p:txBody>
          <a:bodyPr>
            <a:normAutofit fontScale="90000"/>
          </a:bodyPr>
          <a:p>
            <a:pPr marL="0" indent="0">
              <a:buNone/>
            </a:pPr>
            <a:r>
              <a:rPr lang="zh-CN" altLang="en-US"/>
              <a:t>确定以下</a:t>
            </a:r>
            <a:r>
              <a:rPr lang="en-US" altLang="zh-CN"/>
              <a:t> [</a:t>
            </a:r>
            <a:r>
              <a:rPr lang="zh-CN" altLang="en-US"/>
              <a:t>语言</a:t>
            </a:r>
            <a:r>
              <a:rPr lang="en-US" altLang="zh-CN"/>
              <a:t>] </a:t>
            </a:r>
            <a:r>
              <a:rPr lang="zh-CN" altLang="en-US"/>
              <a:t>代码片段中的任何潜在错误：</a:t>
            </a:r>
            <a:r>
              <a:rPr lang="en-US" altLang="zh-CN"/>
              <a:t>[code snippet]</a:t>
            </a:r>
            <a:r>
              <a:rPr lang="zh-CN" altLang="en-US"/>
              <a:t>。</a:t>
            </a:r>
            <a:endParaRPr lang="zh-CN" altLang="en-US"/>
          </a:p>
          <a:p>
            <a:pPr marL="0" indent="0">
              <a:buNone/>
            </a:pPr>
            <a:endParaRPr lang="en-US" altLang="zh-CN"/>
          </a:p>
          <a:p>
            <a:pPr marL="0" indent="0">
              <a:buNone/>
            </a:pPr>
            <a:r>
              <a:rPr lang="zh-CN" altLang="en-US"/>
              <a:t>分析给定的</a:t>
            </a:r>
            <a:r>
              <a:rPr lang="en-US" altLang="zh-CN"/>
              <a:t> [</a:t>
            </a:r>
            <a:r>
              <a:rPr lang="zh-CN" altLang="en-US"/>
              <a:t>语言</a:t>
            </a:r>
            <a:r>
              <a:rPr lang="en-US" altLang="zh-CN"/>
              <a:t>] </a:t>
            </a:r>
            <a:r>
              <a:rPr lang="zh-CN" altLang="en-US"/>
              <a:t>代码并提出改进建议以防止</a:t>
            </a:r>
            <a:r>
              <a:rPr lang="en-US" altLang="zh-CN"/>
              <a:t> [</a:t>
            </a:r>
            <a:r>
              <a:rPr lang="zh-CN" altLang="en-US"/>
              <a:t>错误类型</a:t>
            </a:r>
            <a:r>
              <a:rPr lang="en-US" altLang="zh-CN"/>
              <a:t>]: [code snippet]</a:t>
            </a:r>
            <a:r>
              <a:rPr lang="zh-CN" altLang="en-US"/>
              <a:t>。</a:t>
            </a:r>
            <a:endParaRPr lang="zh-CN" altLang="en-US"/>
          </a:p>
          <a:p>
            <a:pPr marL="0" indent="0">
              <a:buNone/>
            </a:pPr>
            <a:endParaRPr lang="en-US" altLang="zh-CN"/>
          </a:p>
          <a:p>
            <a:pPr marL="0" indent="0">
              <a:buNone/>
            </a:pPr>
            <a:r>
              <a:rPr lang="zh-CN" altLang="en-US"/>
              <a:t>在以下</a:t>
            </a:r>
            <a:r>
              <a:rPr lang="en-US" altLang="zh-CN"/>
              <a:t> [</a:t>
            </a:r>
            <a:r>
              <a:rPr lang="zh-CN" altLang="en-US"/>
              <a:t>语言</a:t>
            </a:r>
            <a:r>
              <a:rPr lang="en-US" altLang="zh-CN"/>
              <a:t>] </a:t>
            </a:r>
            <a:r>
              <a:rPr lang="zh-CN" altLang="en-US"/>
              <a:t>代码中查找任何内存泄漏并提出修复建议：</a:t>
            </a:r>
            <a:r>
              <a:rPr lang="en-US" altLang="zh-CN"/>
              <a:t>[code snippet]</a:t>
            </a:r>
            <a:r>
              <a:rPr lang="zh-CN" altLang="en-US"/>
              <a:t>。</a:t>
            </a:r>
            <a:endParaRPr lang="zh-CN" altLang="en-US"/>
          </a:p>
          <a:p>
            <a:pPr marL="0" indent="0">
              <a:buNone/>
            </a:pPr>
            <a:endParaRPr lang="en-US" altLang="zh-CN"/>
          </a:p>
          <a:p>
            <a:pPr marL="0" indent="0">
              <a:buNone/>
            </a:pPr>
            <a:r>
              <a:rPr lang="zh-CN" altLang="en-US"/>
              <a:t>检查给定</a:t>
            </a:r>
            <a:r>
              <a:rPr lang="en-US" altLang="zh-CN"/>
              <a:t> [</a:t>
            </a:r>
            <a:r>
              <a:rPr lang="zh-CN" altLang="en-US"/>
              <a:t>语言</a:t>
            </a:r>
            <a:r>
              <a:rPr lang="en-US" altLang="zh-CN"/>
              <a:t>] </a:t>
            </a:r>
            <a:r>
              <a:rPr lang="zh-CN" altLang="en-US"/>
              <a:t>代码中的任何竞争条件或并发问题：</a:t>
            </a:r>
            <a:r>
              <a:rPr lang="en-US" altLang="zh-CN"/>
              <a:t>[code snippet]</a:t>
            </a:r>
            <a:r>
              <a:rPr lang="zh-CN" altLang="en-US"/>
              <a:t>。</a:t>
            </a:r>
            <a:endParaRPr lang="zh-CN" altLang="en-US"/>
          </a:p>
          <a:p>
            <a:pPr marL="0" indent="0">
              <a:buNone/>
            </a:pPr>
            <a:endParaRPr lang="en-US" altLang="zh-CN"/>
          </a:p>
          <a:p>
            <a:pPr marL="0" indent="0">
              <a:buNone/>
            </a:pPr>
            <a:r>
              <a:rPr lang="zh-CN" altLang="en-US"/>
              <a:t>查看以下</a:t>
            </a:r>
            <a:r>
              <a:rPr lang="en-US" altLang="zh-CN"/>
              <a:t> [</a:t>
            </a:r>
            <a:r>
              <a:rPr lang="zh-CN" altLang="en-US"/>
              <a:t>语言</a:t>
            </a:r>
            <a:r>
              <a:rPr lang="en-US" altLang="zh-CN"/>
              <a:t>] </a:t>
            </a:r>
            <a:r>
              <a:rPr lang="zh-CN" altLang="en-US"/>
              <a:t>代码是否存在任何安全漏洞：</a:t>
            </a:r>
            <a:r>
              <a:rPr lang="en-US" altLang="zh-CN"/>
              <a:t>[code snippet]</a:t>
            </a:r>
            <a:r>
              <a:rPr lang="zh-CN" altLang="en-US"/>
              <a:t>。</a:t>
            </a:r>
            <a:endParaRPr lang="en-US" altLang="zh-CN"/>
          </a:p>
        </p:txBody>
      </p:sp>
    </p:spTree>
  </p:cSld>
  <p:clrMapOvr>
    <a:masterClrMapping/>
  </p:clrMapOvr>
</p:sld>
</file>

<file path=ppt/tags/tag1.xml><?xml version="1.0" encoding="utf-8"?>
<p:tagLst xmlns:p="http://schemas.openxmlformats.org/presentationml/2006/main">
  <p:tag name="commondata" val="eyJoZGlkIjoiOGI2YmZhZmE4NmFiOTJkZTgwNGEzMGViMDY5MDRiZmMifQ=="/>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32651</Words>
  <Application>WPS 演示</Application>
  <PresentationFormat>宽屏</PresentationFormat>
  <Paragraphs>532</Paragraphs>
  <Slides>100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100</vt:i4>
      </vt:variant>
    </vt:vector>
  </HeadingPairs>
  <TitlesOfParts>
    <vt:vector size="107" baseType="lpstr">
      <vt:lpstr>Arial</vt:lpstr>
      <vt:lpstr>宋体</vt:lpstr>
      <vt:lpstr>Wingdings</vt:lpstr>
      <vt:lpstr>Calibri</vt:lpstr>
      <vt:lpstr>微软雅黑</vt:lpstr>
      <vt:lpstr>Arial Unicode MS</vt:lpstr>
      <vt:lpstr>WPS</vt:lpstr>
      <vt:lpstr>GPT使用手册命令全解</vt:lpstr>
      <vt:lpstr>目录</vt:lpstr>
      <vt:lpstr>一、学术角色预设</vt:lpstr>
      <vt:lpstr>1.学术角色</vt:lpstr>
      <vt:lpstr>2.论文评审专家</vt:lpstr>
      <vt:lpstr>PowerPoint 演示文稿</vt:lpstr>
      <vt:lpstr>3. 学术读者</vt:lpstr>
      <vt:lpstr>二、论文撰写指令</vt:lpstr>
      <vt:lpstr>1.写标题</vt:lpstr>
      <vt:lpstr>2.写英文标题</vt:lpstr>
      <vt:lpstr>PowerPoint 演示文稿</vt:lpstr>
      <vt:lpstr>3.写摘要</vt:lpstr>
      <vt:lpstr>PowerPoint 演示文稿</vt:lpstr>
      <vt:lpstr>4.写英文摘要指令</vt:lpstr>
      <vt:lpstr>PowerPoint 演示文稿</vt:lpstr>
      <vt:lpstr>5.缩写名称</vt:lpstr>
      <vt:lpstr>6.论文续写</vt:lpstr>
      <vt:lpstr>7.论文致谢</vt:lpstr>
      <vt:lpstr>8.论文大纲</vt:lpstr>
      <vt:lpstr>三、学术润色指令</vt:lpstr>
      <vt:lpstr>1.英文润色</vt:lpstr>
      <vt:lpstr>PowerPoint 演示文稿</vt:lpstr>
      <vt:lpstr>2.英文润色</vt:lpstr>
      <vt:lpstr>3.中文润色</vt:lpstr>
      <vt:lpstr>PowerPoint 演示文稿</vt:lpstr>
      <vt:lpstr>4.XX论文润色</vt:lpstr>
      <vt:lpstr>5.期刊/会议风格</vt:lpstr>
      <vt:lpstr>6.润色英文段落结构和句子逻辑</vt:lpstr>
      <vt:lpstr>7.直接润色段落</vt:lpstr>
      <vt:lpstr>PowerPoint 演示文稿</vt:lpstr>
      <vt:lpstr>8.润色多版参考</vt:lpstr>
      <vt:lpstr>9.错误纠正</vt:lpstr>
      <vt:lpstr>10、重新回答</vt:lpstr>
      <vt:lpstr>11.语法检查/查找语法错误</vt:lpstr>
      <vt:lpstr>12.语法校正</vt:lpstr>
      <vt:lpstr>13.语法句法</vt:lpstr>
      <vt:lpstr>14.润色定位</vt:lpstr>
      <vt:lpstr>PowerPoint 演示文稿</vt:lpstr>
      <vt:lpstr>15.优化语法</vt:lpstr>
      <vt:lpstr>16.修改建议</vt:lpstr>
      <vt:lpstr>17.修改意见</vt:lpstr>
      <vt:lpstr>18.封装基本事实/原理/背景</vt:lpstr>
      <vt:lpstr>19.逻辑论证辅助</vt:lpstr>
      <vt:lpstr>PowerPoint 演示文稿</vt:lpstr>
      <vt:lpstr>20.个性化润色指令</vt:lpstr>
      <vt:lpstr>20.个性化润色指令</vt:lpstr>
      <vt:lpstr>四、中英翻译指令</vt:lpstr>
      <vt:lpstr>1.论文翻译</vt:lpstr>
      <vt:lpstr>2.中译英</vt:lpstr>
      <vt:lpstr>3.中译英</vt:lpstr>
      <vt:lpstr>4.中译英</vt:lpstr>
      <vt:lpstr>5.中英互译</vt:lpstr>
      <vt:lpstr>PowerPoint 演示文稿</vt:lpstr>
      <vt:lpstr>五、论文查重降重指令</vt:lpstr>
      <vt:lpstr>1.内容降重</vt:lpstr>
      <vt:lpstr>PowerPoint 演示文稿</vt:lpstr>
      <vt:lpstr>2.改写降重</vt:lpstr>
      <vt:lpstr>3.同义词替换降重</vt:lpstr>
      <vt:lpstr>4.避免连续相同</vt:lpstr>
      <vt:lpstr>5.缩写扩写降重</vt:lpstr>
      <vt:lpstr>6.关键词汇替换降重</vt:lpstr>
      <vt:lpstr>7.句式变换降重</vt:lpstr>
      <vt:lpstr>8.逻辑重组</vt:lpstr>
      <vt:lpstr>9.综合改写</vt:lpstr>
      <vt:lpstr>10.数据呈现方式变更</vt:lpstr>
      <vt:lpstr>11.概念解释降重</vt:lpstr>
      <vt:lpstr>PowerPoint 演示文稿</vt:lpstr>
      <vt:lpstr>六、参考文献指令</vt:lpstr>
      <vt:lpstr>1.检查参考文献格式</vt:lpstr>
      <vt:lpstr>2.按照 APA /Bibtex格式校正参考文献格式</vt:lpstr>
      <vt:lpstr>七、投稿审稿指令</vt:lpstr>
      <vt:lpstr>1.撰写 Cover letter</vt:lpstr>
      <vt:lpstr>2.解释审稿人反馈</vt:lpstr>
      <vt:lpstr>八、AI读文献指令</vt:lpstr>
      <vt:lpstr>1.归纳文献核心要点</vt:lpstr>
      <vt:lpstr>PowerPoint 演示文稿</vt:lpstr>
      <vt:lpstr>2.总结论文内容</vt:lpstr>
      <vt:lpstr>3.深入阅读某篇论文</vt:lpstr>
      <vt:lpstr>4.提取论文中的术语表</vt:lpstr>
      <vt:lpstr>PowerPoint 演示文稿</vt:lpstr>
      <vt:lpstr>5.生成文献摘要</vt:lpstr>
      <vt:lpstr>6.文献比较阅读</vt:lpstr>
      <vt:lpstr>九、其他场景的学术指令</vt:lpstr>
      <vt:lpstr>2.找图片</vt:lpstr>
      <vt:lpstr>PowerPoint 演示文稿</vt:lpstr>
      <vt:lpstr>3.解释代码</vt:lpstr>
      <vt:lpstr>4.提供独特见解</vt:lpstr>
      <vt:lpstr>5.深度分析与评估</vt:lpstr>
      <vt:lpstr>6、提高可读性</vt:lpstr>
      <vt:lpstr>7、寻找数据源</vt:lpstr>
      <vt:lpstr>8.寻找并了解研究方向</vt:lpstr>
      <vt:lpstr>9.总结论文要点</vt:lpstr>
      <vt:lpstr>10.提出研究问题</vt:lpstr>
      <vt:lpstr>11.找出合适的研究方法</vt:lpstr>
      <vt:lpstr>十、代码规范</vt:lpstr>
      <vt:lpstr>1. 代码生成：</vt:lpstr>
      <vt:lpstr>2. 代码完成：</vt:lpstr>
      <vt:lpstr>PowerPoint 演示文稿</vt:lpstr>
      <vt:lpstr>3. 错误检测：</vt:lpstr>
      <vt:lpstr>4.风格规范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建杰方</dc:creator>
  <cp:lastModifiedBy>WPS_1692672368</cp:lastModifiedBy>
  <cp:revision>13</cp:revision>
  <dcterms:created xsi:type="dcterms:W3CDTF">2023-08-09T12:44:00Z</dcterms:created>
  <dcterms:modified xsi:type="dcterms:W3CDTF">2025-03-18T14:24:05Z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2052-12.1.0.20305</vt:lpwstr>
  </property>
</Properties>
</file>